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8"/>
  </p:notesMasterIdLst>
  <p:sldIdLst>
    <p:sldId id="256" r:id="rId4"/>
    <p:sldId id="7483" r:id="rId5"/>
    <p:sldId id="257" r:id="rId6"/>
    <p:sldId id="268" r:id="rId7"/>
    <p:sldId id="272" r:id="rId8"/>
    <p:sldId id="270" r:id="rId9"/>
    <p:sldId id="271" r:id="rId10"/>
    <p:sldId id="258" r:id="rId11"/>
    <p:sldId id="259" r:id="rId12"/>
    <p:sldId id="260" r:id="rId13"/>
    <p:sldId id="261" r:id="rId14"/>
    <p:sldId id="262" r:id="rId15"/>
    <p:sldId id="263" r:id="rId16"/>
    <p:sldId id="264" r:id="rId17"/>
    <p:sldId id="265" r:id="rId18"/>
    <p:sldId id="7484" r:id="rId19"/>
    <p:sldId id="331" r:id="rId20"/>
    <p:sldId id="328" r:id="rId21"/>
    <p:sldId id="329" r:id="rId22"/>
    <p:sldId id="336" r:id="rId23"/>
    <p:sldId id="335" r:id="rId24"/>
    <p:sldId id="7490" r:id="rId25"/>
    <p:sldId id="1004" r:id="rId26"/>
    <p:sldId id="1013" r:id="rId27"/>
    <p:sldId id="1012" r:id="rId28"/>
    <p:sldId id="1005" r:id="rId29"/>
    <p:sldId id="1014" r:id="rId30"/>
    <p:sldId id="1015" r:id="rId31"/>
    <p:sldId id="1016" r:id="rId32"/>
    <p:sldId id="1017" r:id="rId33"/>
    <p:sldId id="1009" r:id="rId34"/>
    <p:sldId id="1018" r:id="rId35"/>
    <p:sldId id="7485" r:id="rId36"/>
    <p:sldId id="7486" r:id="rId37"/>
    <p:sldId id="7487" r:id="rId38"/>
    <p:sldId id="7488" r:id="rId39"/>
    <p:sldId id="266" r:id="rId40"/>
    <p:sldId id="267" r:id="rId41"/>
    <p:sldId id="7489" r:id="rId42"/>
    <p:sldId id="477" r:id="rId43"/>
    <p:sldId id="479" r:id="rId44"/>
    <p:sldId id="269" r:id="rId45"/>
    <p:sldId id="274" r:id="rId46"/>
    <p:sldId id="273" r:id="rId47"/>
  </p:sldIdLst>
  <p:sldSz cx="12192000" cy="6858000"/>
  <p:notesSz cx="6796088"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7C8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81081" autoAdjust="0"/>
  </p:normalViewPr>
  <p:slideViewPr>
    <p:cSldViewPr snapToGrid="0">
      <p:cViewPr varScale="1">
        <p:scale>
          <a:sx n="93" d="100"/>
          <a:sy n="93" d="100"/>
        </p:scale>
        <p:origin x="1296" y="72"/>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0074039\Desktop\&#31206;&#37326;&#21402;&#29983;&#30149;&#38498;&#20986;&#21521;&#32773;&#30330;&#34920;&#20250;&#12450;&#12531;&#12465;&#12540;&#12488;%20&#65288;&#22238;&#31572;&#6528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0074039\Desktop\&#31206;&#37326;&#21402;&#29983;&#30149;&#38498;&#20986;&#21521;&#32773;&#30330;&#34920;&#20250;&#12450;&#12531;&#12465;&#12540;&#12488;%20&#65288;&#22238;&#31572;&#6528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0074039\Desktop\&#31206;&#37326;&#21402;&#29983;&#30149;&#38498;&#20986;&#21521;&#32773;&#30330;&#34920;&#20250;&#12450;&#12531;&#12465;&#12540;&#12488;%20&#65288;&#22238;&#31572;&#65289;.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F38-477C-98F1-45DBFBC88DE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F38-477C-98F1-45DBFBC88DE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F38-477C-98F1-45DBFBC88DE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F38-477C-98F1-45DBFBC88DE3}"/>
              </c:ext>
            </c:extLst>
          </c:dPt>
          <c:cat>
            <c:strRef>
              <c:f>Sheet1!$A$2:$A$5</c:f>
              <c:strCache>
                <c:ptCount val="3"/>
                <c:pt idx="0">
                  <c:v>希望する</c:v>
                </c:pt>
                <c:pt idx="1">
                  <c:v>希望しない</c:v>
                </c:pt>
                <c:pt idx="2">
                  <c:v>そのほか</c:v>
                </c:pt>
              </c:strCache>
            </c:strRef>
          </c:cat>
          <c:val>
            <c:numRef>
              <c:f>Sheet1!$B$2:$B$5</c:f>
              <c:numCache>
                <c:formatCode>General</c:formatCode>
                <c:ptCount val="4"/>
                <c:pt idx="0">
                  <c:v>55</c:v>
                </c:pt>
                <c:pt idx="1">
                  <c:v>42</c:v>
                </c:pt>
                <c:pt idx="2">
                  <c:v>3</c:v>
                </c:pt>
              </c:numCache>
            </c:numRef>
          </c:val>
          <c:extLst>
            <c:ext xmlns:c16="http://schemas.microsoft.com/office/drawing/2014/chart" uri="{C3380CC4-5D6E-409C-BE32-E72D297353CC}">
              <c16:uniqueId val="{00000000-F49A-4E57-A53B-8B8198E85E0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発表内容!$B$10</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3CC-4894-B525-25E2FEADAA8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3CC-4894-B525-25E2FEADAA8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3CC-4894-B525-25E2FEADAA8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3CC-4894-B525-25E2FEADAA81}"/>
              </c:ext>
            </c:extLst>
          </c:dPt>
          <c:dLbls>
            <c:dLbl>
              <c:idx val="0"/>
              <c:layout>
                <c:manualLayout>
                  <c:x val="-9.3251411163914708E-2"/>
                  <c:y val="-0.12949365704286964"/>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3CC-4894-B525-25E2FEADAA81}"/>
                </c:ext>
              </c:extLst>
            </c:dLbl>
            <c:dLbl>
              <c:idx val="1"/>
              <c:layout>
                <c:manualLayout>
                  <c:x val="7.9160791996676583E-2"/>
                  <c:y val="9.1966316710411194E-2"/>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3CC-4894-B525-25E2FEADAA81}"/>
                </c:ext>
              </c:extLst>
            </c:dLbl>
            <c:dLbl>
              <c:idx val="2"/>
              <c:delete val="1"/>
              <c:extLst>
                <c:ext xmlns:c15="http://schemas.microsoft.com/office/drawing/2012/chart" uri="{CE6537A1-D6FC-4f65-9D91-7224C49458BB}"/>
                <c:ext xmlns:c16="http://schemas.microsoft.com/office/drawing/2014/chart" uri="{C3380CC4-5D6E-409C-BE32-E72D297353CC}">
                  <c16:uniqueId val="{00000005-23CC-4894-B525-25E2FEADAA81}"/>
                </c:ext>
              </c:extLst>
            </c:dLbl>
            <c:dLbl>
              <c:idx val="3"/>
              <c:delete val="1"/>
              <c:extLst>
                <c:ext xmlns:c15="http://schemas.microsoft.com/office/drawing/2012/chart" uri="{CE6537A1-D6FC-4f65-9D91-7224C49458BB}"/>
                <c:ext xmlns:c16="http://schemas.microsoft.com/office/drawing/2014/chart" uri="{C3380CC4-5D6E-409C-BE32-E72D297353CC}">
                  <c16:uniqueId val="{00000007-23CC-4894-B525-25E2FEADAA8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発表内容!$A$11:$A$14</c:f>
              <c:strCache>
                <c:ptCount val="4"/>
                <c:pt idx="0">
                  <c:v>ａ．とてもよかった</c:v>
                </c:pt>
                <c:pt idx="1">
                  <c:v>ｂ．よかった</c:v>
                </c:pt>
                <c:pt idx="2">
                  <c:v>c．あまり良くなかった</c:v>
                </c:pt>
                <c:pt idx="3">
                  <c:v>ｄ．よくなかった</c:v>
                </c:pt>
              </c:strCache>
            </c:strRef>
          </c:cat>
          <c:val>
            <c:numRef>
              <c:f>発表内容!$B$11:$B$14</c:f>
              <c:numCache>
                <c:formatCode>General</c:formatCode>
                <c:ptCount val="4"/>
                <c:pt idx="0">
                  <c:v>21</c:v>
                </c:pt>
                <c:pt idx="1">
                  <c:v>10</c:v>
                </c:pt>
                <c:pt idx="2">
                  <c:v>0</c:v>
                </c:pt>
                <c:pt idx="3">
                  <c:v>0</c:v>
                </c:pt>
              </c:numCache>
            </c:numRef>
          </c:val>
          <c:extLst>
            <c:ext xmlns:c16="http://schemas.microsoft.com/office/drawing/2014/chart" uri="{C3380CC4-5D6E-409C-BE32-E72D297353CC}">
              <c16:uniqueId val="{00000008-23CC-4894-B525-25E2FEADAA8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0833333333333328"/>
          <c:y val="0.78282407407407406"/>
          <c:w val="0.36666666666666664"/>
          <c:h val="0.2086209365075607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605-4183-82B2-188F2E52240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605-4183-82B2-188F2E52240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605-4183-82B2-188F2E5224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605-4183-82B2-188F2E522407}"/>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得られた学び!$A$8:$A$11</c:f>
              <c:strCache>
                <c:ptCount val="4"/>
                <c:pt idx="0">
                  <c:v>ａ．非常にあった</c:v>
                </c:pt>
                <c:pt idx="1">
                  <c:v>ｂ．あった</c:v>
                </c:pt>
                <c:pt idx="2">
                  <c:v>ｃ．あまりなかった</c:v>
                </c:pt>
                <c:pt idx="3">
                  <c:v>ｄ．なかった</c:v>
                </c:pt>
              </c:strCache>
            </c:strRef>
          </c:cat>
          <c:val>
            <c:numRef>
              <c:f>得られた学び!$B$8:$B$11</c:f>
              <c:numCache>
                <c:formatCode>General</c:formatCode>
                <c:ptCount val="4"/>
                <c:pt idx="0">
                  <c:v>17</c:v>
                </c:pt>
                <c:pt idx="1">
                  <c:v>14</c:v>
                </c:pt>
                <c:pt idx="2">
                  <c:v>0</c:v>
                </c:pt>
                <c:pt idx="3">
                  <c:v>0</c:v>
                </c:pt>
              </c:numCache>
            </c:numRef>
          </c:val>
          <c:extLst>
            <c:ext xmlns:c16="http://schemas.microsoft.com/office/drawing/2014/chart" uri="{C3380CC4-5D6E-409C-BE32-E72D297353CC}">
              <c16:uniqueId val="{00000008-C605-4183-82B2-188F2E52240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0343137254901957"/>
          <c:y val="0.73876012389752288"/>
          <c:w val="0.36617647058823533"/>
          <c:h val="0.2305435707361735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66-459E-A7E6-1223824D9C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566-459E-A7E6-1223824D9C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566-459E-A7E6-1223824D9C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566-459E-A7E6-1223824D9CEE}"/>
              </c:ext>
            </c:extLst>
          </c:dPt>
          <c:dLbls>
            <c:dLbl>
              <c:idx val="3"/>
              <c:layout>
                <c:manualLayout>
                  <c:x val="1.8713910761154855E-2"/>
                  <c:y val="8.038896179644211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566-459E-A7E6-1223824D9CE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活用度!$A$10:$A$13</c:f>
              <c:strCache>
                <c:ptCount val="4"/>
                <c:pt idx="0">
                  <c:v>ａ．活用できる</c:v>
                </c:pt>
                <c:pt idx="1">
                  <c:v>ｂ．まあまあ活用できる</c:v>
                </c:pt>
                <c:pt idx="2">
                  <c:v>ｃ．あまり活用できない</c:v>
                </c:pt>
                <c:pt idx="3">
                  <c:v>ｄ．活用できない</c:v>
                </c:pt>
              </c:strCache>
            </c:strRef>
          </c:cat>
          <c:val>
            <c:numRef>
              <c:f>活用度!$B$10:$B$13</c:f>
              <c:numCache>
                <c:formatCode>General</c:formatCode>
                <c:ptCount val="4"/>
                <c:pt idx="0">
                  <c:v>12</c:v>
                </c:pt>
                <c:pt idx="1">
                  <c:v>12</c:v>
                </c:pt>
                <c:pt idx="2">
                  <c:v>6</c:v>
                </c:pt>
                <c:pt idx="3">
                  <c:v>1</c:v>
                </c:pt>
              </c:numCache>
            </c:numRef>
          </c:val>
          <c:extLst>
            <c:ext xmlns:c16="http://schemas.microsoft.com/office/drawing/2014/chart" uri="{C3380CC4-5D6E-409C-BE32-E72D297353CC}">
              <c16:uniqueId val="{00000008-4566-459E-A7E6-1223824D9CE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6866673409581157"/>
          <c:y val="0.71782219629916133"/>
          <c:w val="0.30310012104192574"/>
          <c:h val="0.2631560683173773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04794C-1FF3-4B98-893B-4A3AA8EC78D5}" type="doc">
      <dgm:prSet loTypeId="urn:microsoft.com/office/officeart/2005/8/layout/venn1" loCatId="relationship" qsTypeId="urn:microsoft.com/office/officeart/2005/8/quickstyle/simple1" qsCatId="simple" csTypeId="urn:microsoft.com/office/officeart/2005/8/colors/accent1_2" csCatId="accent1" phldr="1"/>
      <dgm:spPr/>
    </dgm:pt>
    <dgm:pt modelId="{32A0F107-3B3A-42A8-9EFC-938A70581F8D}">
      <dgm:prSet phldrT="[テキスト]"/>
      <dgm:spPr>
        <a:solidFill>
          <a:srgbClr val="00B050">
            <a:alpha val="50000"/>
          </a:srgbClr>
        </a:solidFill>
      </dgm:spPr>
      <dgm:t>
        <a:bodyPr/>
        <a:lstStyle/>
        <a:p>
          <a:r>
            <a:rPr kumimoji="1" lang="ja-JP" altLang="en-US" dirty="0"/>
            <a:t>職員不足の補填</a:t>
          </a:r>
        </a:p>
      </dgm:t>
    </dgm:pt>
    <dgm:pt modelId="{1B340413-4F1A-483B-8279-9E41C018B244}" type="parTrans" cxnId="{ECA583F6-5317-43BA-9403-B52170094915}">
      <dgm:prSet/>
      <dgm:spPr/>
      <dgm:t>
        <a:bodyPr/>
        <a:lstStyle/>
        <a:p>
          <a:endParaRPr kumimoji="1" lang="ja-JP" altLang="en-US"/>
        </a:p>
      </dgm:t>
    </dgm:pt>
    <dgm:pt modelId="{96A203FA-6A0E-450F-942E-75CC6BC49FE0}" type="sibTrans" cxnId="{ECA583F6-5317-43BA-9403-B52170094915}">
      <dgm:prSet/>
      <dgm:spPr/>
      <dgm:t>
        <a:bodyPr/>
        <a:lstStyle/>
        <a:p>
          <a:endParaRPr kumimoji="1" lang="ja-JP" altLang="en-US"/>
        </a:p>
      </dgm:t>
    </dgm:pt>
    <dgm:pt modelId="{928722A1-EBEA-4708-9092-72C2B09797A3}">
      <dgm:prSet phldrT="[テキスト]" custT="1"/>
      <dgm:spPr>
        <a:solidFill>
          <a:srgbClr val="FF0000">
            <a:alpha val="50000"/>
          </a:srgbClr>
        </a:solidFill>
        <a:ln w="38100">
          <a:solidFill>
            <a:srgbClr val="FF0000"/>
          </a:solidFill>
        </a:ln>
      </dgm:spPr>
      <dgm:t>
        <a:bodyPr/>
        <a:lstStyle/>
        <a:p>
          <a:r>
            <a:rPr kumimoji="1" lang="ja-JP" altLang="en-US" sz="4000" dirty="0">
              <a:latin typeface="ＭＳ Ｐゴシック" panose="020B0600070205080204" pitchFamily="50" charset="-128"/>
              <a:ea typeface="ＭＳ Ｐゴシック" panose="020B0600070205080204" pitchFamily="50" charset="-128"/>
            </a:rPr>
            <a:t>看護師</a:t>
          </a:r>
          <a:endParaRPr kumimoji="1" lang="en-US" altLang="ja-JP" sz="4000" dirty="0">
            <a:latin typeface="ＭＳ Ｐゴシック" panose="020B0600070205080204" pitchFamily="50" charset="-128"/>
            <a:ea typeface="ＭＳ Ｐゴシック" panose="020B0600070205080204" pitchFamily="50" charset="-128"/>
          </a:endParaRPr>
        </a:p>
        <a:p>
          <a:r>
            <a:rPr kumimoji="1" lang="ja-JP" altLang="en-US" sz="4000" dirty="0">
              <a:latin typeface="ＭＳ Ｐゴシック" panose="020B0600070205080204" pitchFamily="50" charset="-128"/>
              <a:ea typeface="ＭＳ Ｐゴシック" panose="020B0600070205080204" pitchFamily="50" charset="-128"/>
            </a:rPr>
            <a:t>キャリア</a:t>
          </a:r>
          <a:endParaRPr kumimoji="1" lang="en-US" altLang="ja-JP" sz="4000" dirty="0">
            <a:latin typeface="ＭＳ Ｐゴシック" panose="020B0600070205080204" pitchFamily="50" charset="-128"/>
            <a:ea typeface="ＭＳ Ｐゴシック" panose="020B0600070205080204" pitchFamily="50" charset="-128"/>
          </a:endParaRPr>
        </a:p>
        <a:p>
          <a:r>
            <a:rPr kumimoji="1" lang="ja-JP" altLang="en-US" sz="4000" dirty="0">
              <a:latin typeface="ＭＳ Ｐゴシック" panose="020B0600070205080204" pitchFamily="50" charset="-128"/>
              <a:ea typeface="ＭＳ Ｐゴシック" panose="020B0600070205080204" pitchFamily="50" charset="-128"/>
            </a:rPr>
            <a:t>支援</a:t>
          </a:r>
        </a:p>
      </dgm:t>
    </dgm:pt>
    <dgm:pt modelId="{DBBF10AD-1292-482C-A0A4-75E9F294C619}" type="parTrans" cxnId="{C3863587-CD59-4A1E-B33F-4B167A605BBA}">
      <dgm:prSet/>
      <dgm:spPr/>
      <dgm:t>
        <a:bodyPr/>
        <a:lstStyle/>
        <a:p>
          <a:endParaRPr kumimoji="1" lang="ja-JP" altLang="en-US"/>
        </a:p>
      </dgm:t>
    </dgm:pt>
    <dgm:pt modelId="{1030C31E-B913-4444-A304-8EE472F85C38}" type="sibTrans" cxnId="{C3863587-CD59-4A1E-B33F-4B167A605BBA}">
      <dgm:prSet/>
      <dgm:spPr/>
      <dgm:t>
        <a:bodyPr/>
        <a:lstStyle/>
        <a:p>
          <a:endParaRPr kumimoji="1" lang="ja-JP" altLang="en-US"/>
        </a:p>
      </dgm:t>
    </dgm:pt>
    <dgm:pt modelId="{DF7B60B3-0D54-47E0-B12C-A927DC5DEFFB}">
      <dgm:prSet phldrT="[テキスト]" custT="1"/>
      <dgm:spPr>
        <a:solidFill>
          <a:srgbClr val="FF0000">
            <a:alpha val="50000"/>
          </a:srgbClr>
        </a:solidFill>
        <a:ln w="57150">
          <a:solidFill>
            <a:srgbClr val="FF0000"/>
          </a:solidFill>
        </a:ln>
      </dgm:spPr>
      <dgm:t>
        <a:bodyPr/>
        <a:lstStyle/>
        <a:p>
          <a:pPr algn="ctr"/>
          <a:r>
            <a:rPr kumimoji="1" lang="ja-JP" altLang="en-US" sz="4000" dirty="0">
              <a:latin typeface="ＭＳ Ｐゴシック" panose="020B0600070205080204" pitchFamily="50" charset="-128"/>
              <a:ea typeface="ＭＳ Ｐゴシック" panose="020B0600070205080204" pitchFamily="50" charset="-128"/>
            </a:rPr>
            <a:t>地域連携強化</a:t>
          </a:r>
        </a:p>
      </dgm:t>
    </dgm:pt>
    <dgm:pt modelId="{CAEEE38F-8A02-4D31-8EAF-27245B79BC91}" type="parTrans" cxnId="{5C8F9A05-C3CC-4532-8165-F96D8060AE8E}">
      <dgm:prSet/>
      <dgm:spPr/>
      <dgm:t>
        <a:bodyPr/>
        <a:lstStyle/>
        <a:p>
          <a:endParaRPr kumimoji="1" lang="ja-JP" altLang="en-US"/>
        </a:p>
      </dgm:t>
    </dgm:pt>
    <dgm:pt modelId="{AA5DED74-0C2E-415B-A5F4-7C52B86C300D}" type="sibTrans" cxnId="{5C8F9A05-C3CC-4532-8165-F96D8060AE8E}">
      <dgm:prSet/>
      <dgm:spPr/>
      <dgm:t>
        <a:bodyPr/>
        <a:lstStyle/>
        <a:p>
          <a:endParaRPr kumimoji="1" lang="ja-JP" altLang="en-US"/>
        </a:p>
      </dgm:t>
    </dgm:pt>
    <dgm:pt modelId="{6FF3E5DA-150A-4439-B4FB-97BD646DDA14}" type="pres">
      <dgm:prSet presAssocID="{0204794C-1FF3-4B98-893B-4A3AA8EC78D5}" presName="compositeShape" presStyleCnt="0">
        <dgm:presLayoutVars>
          <dgm:chMax val="7"/>
          <dgm:dir/>
          <dgm:resizeHandles val="exact"/>
        </dgm:presLayoutVars>
      </dgm:prSet>
      <dgm:spPr/>
    </dgm:pt>
    <dgm:pt modelId="{E0E36885-77B7-45E8-B869-BEC6E3CF9F80}" type="pres">
      <dgm:prSet presAssocID="{32A0F107-3B3A-42A8-9EFC-938A70581F8D}" presName="circ1" presStyleLbl="vennNode1" presStyleIdx="0" presStyleCnt="3" custScaleX="80294" custScaleY="74875"/>
      <dgm:spPr/>
    </dgm:pt>
    <dgm:pt modelId="{1F9AC198-EE03-47F3-9DD0-4376A16E18F0}" type="pres">
      <dgm:prSet presAssocID="{32A0F107-3B3A-42A8-9EFC-938A70581F8D}" presName="circ1Tx" presStyleLbl="revTx" presStyleIdx="0" presStyleCnt="0">
        <dgm:presLayoutVars>
          <dgm:chMax val="0"/>
          <dgm:chPref val="0"/>
          <dgm:bulletEnabled val="1"/>
        </dgm:presLayoutVars>
      </dgm:prSet>
      <dgm:spPr/>
    </dgm:pt>
    <dgm:pt modelId="{1E8D3342-C7FC-4888-B556-D45DAFFAC615}" type="pres">
      <dgm:prSet presAssocID="{928722A1-EBEA-4708-9092-72C2B09797A3}" presName="circ2" presStyleLbl="vennNode1" presStyleIdx="1" presStyleCnt="3" custScaleX="132538" custScaleY="121019" custLinFactNeighborX="16480" custLinFactNeighborY="-7941"/>
      <dgm:spPr/>
    </dgm:pt>
    <dgm:pt modelId="{666E3066-D03B-41F9-9AEF-BA08C5A58335}" type="pres">
      <dgm:prSet presAssocID="{928722A1-EBEA-4708-9092-72C2B09797A3}" presName="circ2Tx" presStyleLbl="revTx" presStyleIdx="0" presStyleCnt="0">
        <dgm:presLayoutVars>
          <dgm:chMax val="0"/>
          <dgm:chPref val="0"/>
          <dgm:bulletEnabled val="1"/>
        </dgm:presLayoutVars>
      </dgm:prSet>
      <dgm:spPr/>
    </dgm:pt>
    <dgm:pt modelId="{DDFD4D10-098E-4B13-BFC1-003AFD05D056}" type="pres">
      <dgm:prSet presAssocID="{DF7B60B3-0D54-47E0-B12C-A927DC5DEFFB}" presName="circ3" presStyleLbl="vennNode1" presStyleIdx="2" presStyleCnt="3" custScaleX="133421" custScaleY="115007"/>
      <dgm:spPr/>
    </dgm:pt>
    <dgm:pt modelId="{8C9B44CA-00C6-4CEF-9D7E-FA97349D949F}" type="pres">
      <dgm:prSet presAssocID="{DF7B60B3-0D54-47E0-B12C-A927DC5DEFFB}" presName="circ3Tx" presStyleLbl="revTx" presStyleIdx="0" presStyleCnt="0">
        <dgm:presLayoutVars>
          <dgm:chMax val="0"/>
          <dgm:chPref val="0"/>
          <dgm:bulletEnabled val="1"/>
        </dgm:presLayoutVars>
      </dgm:prSet>
      <dgm:spPr/>
    </dgm:pt>
  </dgm:ptLst>
  <dgm:cxnLst>
    <dgm:cxn modelId="{5C8F9A05-C3CC-4532-8165-F96D8060AE8E}" srcId="{0204794C-1FF3-4B98-893B-4A3AA8EC78D5}" destId="{DF7B60B3-0D54-47E0-B12C-A927DC5DEFFB}" srcOrd="2" destOrd="0" parTransId="{CAEEE38F-8A02-4D31-8EAF-27245B79BC91}" sibTransId="{AA5DED74-0C2E-415B-A5F4-7C52B86C300D}"/>
    <dgm:cxn modelId="{76B5FC6F-92DB-42B8-A6DC-9BE9232BF028}" type="presOf" srcId="{32A0F107-3B3A-42A8-9EFC-938A70581F8D}" destId="{E0E36885-77B7-45E8-B869-BEC6E3CF9F80}" srcOrd="0" destOrd="0" presId="urn:microsoft.com/office/officeart/2005/8/layout/venn1"/>
    <dgm:cxn modelId="{E5371B87-4407-4126-B799-CB14B3513C28}" type="presOf" srcId="{0204794C-1FF3-4B98-893B-4A3AA8EC78D5}" destId="{6FF3E5DA-150A-4439-B4FB-97BD646DDA14}" srcOrd="0" destOrd="0" presId="urn:microsoft.com/office/officeart/2005/8/layout/venn1"/>
    <dgm:cxn modelId="{C3863587-CD59-4A1E-B33F-4B167A605BBA}" srcId="{0204794C-1FF3-4B98-893B-4A3AA8EC78D5}" destId="{928722A1-EBEA-4708-9092-72C2B09797A3}" srcOrd="1" destOrd="0" parTransId="{DBBF10AD-1292-482C-A0A4-75E9F294C619}" sibTransId="{1030C31E-B913-4444-A304-8EE472F85C38}"/>
    <dgm:cxn modelId="{AFAB0089-6203-42E1-86C2-45AF1F708885}" type="presOf" srcId="{928722A1-EBEA-4708-9092-72C2B09797A3}" destId="{666E3066-D03B-41F9-9AEF-BA08C5A58335}" srcOrd="1" destOrd="0" presId="urn:microsoft.com/office/officeart/2005/8/layout/venn1"/>
    <dgm:cxn modelId="{60660A9D-A3AC-4679-A57F-3C910B26596D}" type="presOf" srcId="{DF7B60B3-0D54-47E0-B12C-A927DC5DEFFB}" destId="{8C9B44CA-00C6-4CEF-9D7E-FA97349D949F}" srcOrd="1" destOrd="0" presId="urn:microsoft.com/office/officeart/2005/8/layout/venn1"/>
    <dgm:cxn modelId="{8DA1D7B8-41CA-45B1-A4D8-3D576CCB95A7}" type="presOf" srcId="{DF7B60B3-0D54-47E0-B12C-A927DC5DEFFB}" destId="{DDFD4D10-098E-4B13-BFC1-003AFD05D056}" srcOrd="0" destOrd="0" presId="urn:microsoft.com/office/officeart/2005/8/layout/venn1"/>
    <dgm:cxn modelId="{0614B4C9-F8AA-4964-8582-B03CDC913C75}" type="presOf" srcId="{928722A1-EBEA-4708-9092-72C2B09797A3}" destId="{1E8D3342-C7FC-4888-B556-D45DAFFAC615}" srcOrd="0" destOrd="0" presId="urn:microsoft.com/office/officeart/2005/8/layout/venn1"/>
    <dgm:cxn modelId="{F44E4FE6-EB37-4C0C-95B5-552053DB4394}" type="presOf" srcId="{32A0F107-3B3A-42A8-9EFC-938A70581F8D}" destId="{1F9AC198-EE03-47F3-9DD0-4376A16E18F0}" srcOrd="1" destOrd="0" presId="urn:microsoft.com/office/officeart/2005/8/layout/venn1"/>
    <dgm:cxn modelId="{ECA583F6-5317-43BA-9403-B52170094915}" srcId="{0204794C-1FF3-4B98-893B-4A3AA8EC78D5}" destId="{32A0F107-3B3A-42A8-9EFC-938A70581F8D}" srcOrd="0" destOrd="0" parTransId="{1B340413-4F1A-483B-8279-9E41C018B244}" sibTransId="{96A203FA-6A0E-450F-942E-75CC6BC49FE0}"/>
    <dgm:cxn modelId="{00EBF030-B152-4DB1-AEFE-50AB462BA8F5}" type="presParOf" srcId="{6FF3E5DA-150A-4439-B4FB-97BD646DDA14}" destId="{E0E36885-77B7-45E8-B869-BEC6E3CF9F80}" srcOrd="0" destOrd="0" presId="urn:microsoft.com/office/officeart/2005/8/layout/venn1"/>
    <dgm:cxn modelId="{E3ED73A2-3E3B-46FE-BFF6-69C3F4B1B5F0}" type="presParOf" srcId="{6FF3E5DA-150A-4439-B4FB-97BD646DDA14}" destId="{1F9AC198-EE03-47F3-9DD0-4376A16E18F0}" srcOrd="1" destOrd="0" presId="urn:microsoft.com/office/officeart/2005/8/layout/venn1"/>
    <dgm:cxn modelId="{F47DE5D4-1457-49BF-9EF6-BCA3E9103FBA}" type="presParOf" srcId="{6FF3E5DA-150A-4439-B4FB-97BD646DDA14}" destId="{1E8D3342-C7FC-4888-B556-D45DAFFAC615}" srcOrd="2" destOrd="0" presId="urn:microsoft.com/office/officeart/2005/8/layout/venn1"/>
    <dgm:cxn modelId="{4926D879-85CA-4122-86A5-C11609AD4220}" type="presParOf" srcId="{6FF3E5DA-150A-4439-B4FB-97BD646DDA14}" destId="{666E3066-D03B-41F9-9AEF-BA08C5A58335}" srcOrd="3" destOrd="0" presId="urn:microsoft.com/office/officeart/2005/8/layout/venn1"/>
    <dgm:cxn modelId="{E615ECFF-0C77-4CBE-8D14-6E3A658A564E}" type="presParOf" srcId="{6FF3E5DA-150A-4439-B4FB-97BD646DDA14}" destId="{DDFD4D10-098E-4B13-BFC1-003AFD05D056}" srcOrd="4" destOrd="0" presId="urn:microsoft.com/office/officeart/2005/8/layout/venn1"/>
    <dgm:cxn modelId="{3619AA77-695B-4BFB-A829-B834AC330476}" type="presParOf" srcId="{6FF3E5DA-150A-4439-B4FB-97BD646DDA14}" destId="{8C9B44CA-00C6-4CEF-9D7E-FA97349D949F}"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C9BBE4-F9DC-4884-8B3D-7399167DC13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kumimoji="1" lang="ja-JP" altLang="en-US"/>
        </a:p>
      </dgm:t>
    </dgm:pt>
    <dgm:pt modelId="{B6992ADF-825F-48A5-8D46-5D745B8A3838}">
      <dgm:prSet phldrT="[テキスト]" custT="1"/>
      <dgm:spPr/>
      <dgm:t>
        <a:bodyPr/>
        <a:lstStyle/>
        <a:p>
          <a:r>
            <a:rPr kumimoji="1" lang="ja-JP" altLang="en-US" sz="4000" b="0" dirty="0">
              <a:latin typeface="ＭＳ Ｐゴシック" panose="020B0600070205080204" pitchFamily="50" charset="-128"/>
              <a:ea typeface="ＭＳ Ｐゴシック" panose="020B0600070205080204" pitchFamily="50" charset="-128"/>
            </a:rPr>
            <a:t>出向者分の人件費負担の増加</a:t>
          </a:r>
        </a:p>
      </dgm:t>
    </dgm:pt>
    <dgm:pt modelId="{CDB15658-E535-471C-B844-EBC384DDD93C}" type="parTrans" cxnId="{706E61CB-2845-42FF-BA6B-B141961DF028}">
      <dgm:prSet/>
      <dgm:spPr/>
      <dgm:t>
        <a:bodyPr/>
        <a:lstStyle/>
        <a:p>
          <a:endParaRPr kumimoji="1" lang="ja-JP" altLang="en-US" sz="3600" b="0">
            <a:latin typeface="ＭＳ Ｐゴシック" panose="020B0600070205080204" pitchFamily="50" charset="-128"/>
            <a:ea typeface="ＭＳ Ｐゴシック" panose="020B0600070205080204" pitchFamily="50" charset="-128"/>
          </a:endParaRPr>
        </a:p>
      </dgm:t>
    </dgm:pt>
    <dgm:pt modelId="{39D902FE-ACF9-4335-854F-658B636CAA9B}" type="sibTrans" cxnId="{706E61CB-2845-42FF-BA6B-B141961DF028}">
      <dgm:prSet/>
      <dgm:spPr/>
      <dgm:t>
        <a:bodyPr/>
        <a:lstStyle/>
        <a:p>
          <a:endParaRPr kumimoji="1" lang="ja-JP" altLang="en-US" sz="3600" b="0">
            <a:latin typeface="ＭＳ Ｐゴシック" panose="020B0600070205080204" pitchFamily="50" charset="-128"/>
            <a:ea typeface="ＭＳ Ｐゴシック" panose="020B0600070205080204" pitchFamily="50" charset="-128"/>
          </a:endParaRPr>
        </a:p>
      </dgm:t>
    </dgm:pt>
    <dgm:pt modelId="{C2F32260-381F-4B71-B133-C0BC6CD852C4}">
      <dgm:prSet phldrT="[テキスト]" custT="1"/>
      <dgm:spPr/>
      <dgm:t>
        <a:bodyPr/>
        <a:lstStyle/>
        <a:p>
          <a:r>
            <a:rPr lang="ja-JP" altLang="en-US" sz="4000" b="0" dirty="0">
              <a:latin typeface="ＭＳ Ｐゴシック" panose="020B0600070205080204" pitchFamily="50" charset="-128"/>
              <a:ea typeface="ＭＳ Ｐゴシック" panose="020B0600070205080204" pitchFamily="50" charset="-128"/>
            </a:rPr>
            <a:t>処遇・身分等の労務整備</a:t>
          </a:r>
          <a:endParaRPr kumimoji="1" lang="ja-JP" altLang="en-US" sz="4000" b="0" dirty="0">
            <a:latin typeface="ＭＳ Ｐゴシック" panose="020B0600070205080204" pitchFamily="50" charset="-128"/>
            <a:ea typeface="ＭＳ Ｐゴシック" panose="020B0600070205080204" pitchFamily="50" charset="-128"/>
          </a:endParaRPr>
        </a:p>
      </dgm:t>
    </dgm:pt>
    <dgm:pt modelId="{069A2258-BF09-4149-8DA3-3381DE33331B}" type="parTrans" cxnId="{3B337CE4-7FC7-4F99-A51D-3BC79D977795}">
      <dgm:prSet/>
      <dgm:spPr/>
      <dgm:t>
        <a:bodyPr/>
        <a:lstStyle/>
        <a:p>
          <a:endParaRPr kumimoji="1" lang="ja-JP" altLang="en-US" sz="3600" b="0">
            <a:latin typeface="ＭＳ Ｐゴシック" panose="020B0600070205080204" pitchFamily="50" charset="-128"/>
            <a:ea typeface="ＭＳ Ｐゴシック" panose="020B0600070205080204" pitchFamily="50" charset="-128"/>
          </a:endParaRPr>
        </a:p>
      </dgm:t>
    </dgm:pt>
    <dgm:pt modelId="{878A46F8-6EEE-4187-9D6F-BAAE1CD0C8D5}" type="sibTrans" cxnId="{3B337CE4-7FC7-4F99-A51D-3BC79D977795}">
      <dgm:prSet/>
      <dgm:spPr/>
      <dgm:t>
        <a:bodyPr/>
        <a:lstStyle/>
        <a:p>
          <a:endParaRPr kumimoji="1" lang="ja-JP" altLang="en-US" sz="3600" b="0">
            <a:latin typeface="ＭＳ Ｐゴシック" panose="020B0600070205080204" pitchFamily="50" charset="-128"/>
            <a:ea typeface="ＭＳ Ｐゴシック" panose="020B0600070205080204" pitchFamily="50" charset="-128"/>
          </a:endParaRPr>
        </a:p>
      </dgm:t>
    </dgm:pt>
    <dgm:pt modelId="{9FDBD3E0-B49A-4FA7-A282-A958193C26E7}">
      <dgm:prSet phldrT="[テキスト]" custT="1"/>
      <dgm:spPr/>
      <dgm:t>
        <a:bodyPr/>
        <a:lstStyle/>
        <a:p>
          <a:pPr rtl="0"/>
          <a:r>
            <a:rPr kumimoji="1" lang="ja-JP" sz="4000" b="0" i="0" u="none" dirty="0">
              <a:latin typeface="ＭＳ Ｐゴシック" panose="020B0600070205080204" pitchFamily="50" charset="-128"/>
              <a:ea typeface="ＭＳ Ｐゴシック" panose="020B0600070205080204" pitchFamily="50" charset="-128"/>
            </a:rPr>
            <a:t>出向者の代替要員の確保</a:t>
          </a:r>
          <a:endParaRPr lang="ja-JP" sz="4000" b="0" i="0" u="none" dirty="0">
            <a:latin typeface="ＭＳ Ｐゴシック" panose="020B0600070205080204" pitchFamily="50" charset="-128"/>
            <a:ea typeface="ＭＳ Ｐゴシック" panose="020B0600070205080204" pitchFamily="50" charset="-128"/>
          </a:endParaRPr>
        </a:p>
      </dgm:t>
    </dgm:pt>
    <dgm:pt modelId="{A2020F64-5B71-4D98-A066-DDA6B753255E}" type="parTrans" cxnId="{ACE72CAD-1FB0-42DF-BBAC-AC9339086C3F}">
      <dgm:prSet/>
      <dgm:spPr/>
      <dgm:t>
        <a:bodyPr/>
        <a:lstStyle/>
        <a:p>
          <a:endParaRPr kumimoji="1" lang="ja-JP" altLang="en-US" sz="3600" b="0">
            <a:latin typeface="ＭＳ Ｐゴシック" panose="020B0600070205080204" pitchFamily="50" charset="-128"/>
            <a:ea typeface="ＭＳ Ｐゴシック" panose="020B0600070205080204" pitchFamily="50" charset="-128"/>
          </a:endParaRPr>
        </a:p>
      </dgm:t>
    </dgm:pt>
    <dgm:pt modelId="{A5D16718-4A1D-45EB-B7F3-A513B2FAD3FC}" type="sibTrans" cxnId="{ACE72CAD-1FB0-42DF-BBAC-AC9339086C3F}">
      <dgm:prSet/>
      <dgm:spPr/>
      <dgm:t>
        <a:bodyPr/>
        <a:lstStyle/>
        <a:p>
          <a:endParaRPr kumimoji="1" lang="ja-JP" altLang="en-US" sz="3600" b="0">
            <a:latin typeface="ＭＳ Ｐゴシック" panose="020B0600070205080204" pitchFamily="50" charset="-128"/>
            <a:ea typeface="ＭＳ Ｐゴシック" panose="020B0600070205080204" pitchFamily="50" charset="-128"/>
          </a:endParaRPr>
        </a:p>
      </dgm:t>
    </dgm:pt>
    <dgm:pt modelId="{222A32FA-B9CE-4EB9-87AF-4F58863396E3}" type="pres">
      <dgm:prSet presAssocID="{AFC9BBE4-F9DC-4884-8B3D-7399167DC137}" presName="linear" presStyleCnt="0">
        <dgm:presLayoutVars>
          <dgm:dir/>
          <dgm:resizeHandles val="exact"/>
        </dgm:presLayoutVars>
      </dgm:prSet>
      <dgm:spPr/>
    </dgm:pt>
    <dgm:pt modelId="{A72B5192-4B53-4FAA-B117-3B265DF2D928}" type="pres">
      <dgm:prSet presAssocID="{B6992ADF-825F-48A5-8D46-5D745B8A3838}" presName="comp" presStyleCnt="0"/>
      <dgm:spPr/>
    </dgm:pt>
    <dgm:pt modelId="{62992517-2838-4F87-90E7-77BE1F9F43CB}" type="pres">
      <dgm:prSet presAssocID="{B6992ADF-825F-48A5-8D46-5D745B8A3838}" presName="box" presStyleLbl="node1" presStyleIdx="0" presStyleCnt="3" custLinFactNeighborX="-4368" custLinFactNeighborY="-33035"/>
      <dgm:spPr/>
    </dgm:pt>
    <dgm:pt modelId="{17C4C4B8-300A-4499-877A-9FB867F648DD}" type="pres">
      <dgm:prSet presAssocID="{B6992ADF-825F-48A5-8D46-5D745B8A3838}" presName="img" presStyleLbl="fgImgPlace1" presStyleIdx="0" presStyleCnt="3"/>
      <dgm:spPr>
        <a:blipFill rotWithShape="1">
          <a:blip xmlns:r="http://schemas.openxmlformats.org/officeDocument/2006/relationships" r:embed="rId1"/>
          <a:stretch>
            <a:fillRect/>
          </a:stretch>
        </a:blipFill>
      </dgm:spPr>
    </dgm:pt>
    <dgm:pt modelId="{42D591E4-FCD7-4BCF-BD25-7F2AAB247743}" type="pres">
      <dgm:prSet presAssocID="{B6992ADF-825F-48A5-8D46-5D745B8A3838}" presName="text" presStyleLbl="node1" presStyleIdx="0" presStyleCnt="3">
        <dgm:presLayoutVars>
          <dgm:bulletEnabled val="1"/>
        </dgm:presLayoutVars>
      </dgm:prSet>
      <dgm:spPr/>
    </dgm:pt>
    <dgm:pt modelId="{F7766B06-413B-405E-AE35-3E37772AAD62}" type="pres">
      <dgm:prSet presAssocID="{39D902FE-ACF9-4335-854F-658B636CAA9B}" presName="spacer" presStyleCnt="0"/>
      <dgm:spPr/>
    </dgm:pt>
    <dgm:pt modelId="{E57E1C4C-E5D9-475E-A801-0F21B8F05FE7}" type="pres">
      <dgm:prSet presAssocID="{C2F32260-381F-4B71-B133-C0BC6CD852C4}" presName="comp" presStyleCnt="0"/>
      <dgm:spPr/>
    </dgm:pt>
    <dgm:pt modelId="{00F8A6FF-EA2B-458D-98BD-A9FDDC743607}" type="pres">
      <dgm:prSet presAssocID="{C2F32260-381F-4B71-B133-C0BC6CD852C4}" presName="box" presStyleLbl="node1" presStyleIdx="1" presStyleCnt="3"/>
      <dgm:spPr/>
    </dgm:pt>
    <dgm:pt modelId="{AB94D62E-FFBB-4B6D-9587-2FB72C010136}" type="pres">
      <dgm:prSet presAssocID="{C2F32260-381F-4B71-B133-C0BC6CD852C4}" presName="img" presStyleLbl="fgImgPlace1" presStyleIdx="1" presStyleCnt="3"/>
      <dgm:spPr>
        <a:blipFill rotWithShape="1">
          <a:blip xmlns:r="http://schemas.openxmlformats.org/officeDocument/2006/relationships" r:embed="rId2"/>
          <a:stretch>
            <a:fillRect/>
          </a:stretch>
        </a:blipFill>
      </dgm:spPr>
    </dgm:pt>
    <dgm:pt modelId="{472CB937-EA58-43D9-8C8B-5FC38CCC9C53}" type="pres">
      <dgm:prSet presAssocID="{C2F32260-381F-4B71-B133-C0BC6CD852C4}" presName="text" presStyleLbl="node1" presStyleIdx="1" presStyleCnt="3">
        <dgm:presLayoutVars>
          <dgm:bulletEnabled val="1"/>
        </dgm:presLayoutVars>
      </dgm:prSet>
      <dgm:spPr/>
    </dgm:pt>
    <dgm:pt modelId="{40BF464F-1F72-45F0-9EF3-E334B733CCBA}" type="pres">
      <dgm:prSet presAssocID="{878A46F8-6EEE-4187-9D6F-BAAE1CD0C8D5}" presName="spacer" presStyleCnt="0"/>
      <dgm:spPr/>
    </dgm:pt>
    <dgm:pt modelId="{51C4264F-1B4C-4808-8781-D2EC463E63E6}" type="pres">
      <dgm:prSet presAssocID="{9FDBD3E0-B49A-4FA7-A282-A958193C26E7}" presName="comp" presStyleCnt="0"/>
      <dgm:spPr/>
    </dgm:pt>
    <dgm:pt modelId="{72932E4B-8177-43A5-9EEE-1C0E1AAC8065}" type="pres">
      <dgm:prSet presAssocID="{9FDBD3E0-B49A-4FA7-A282-A958193C26E7}" presName="box" presStyleLbl="node1" presStyleIdx="2" presStyleCnt="3"/>
      <dgm:spPr/>
    </dgm:pt>
    <dgm:pt modelId="{FDA348B9-1E27-4BF9-9B18-01B6D1D83522}" type="pres">
      <dgm:prSet presAssocID="{9FDBD3E0-B49A-4FA7-A282-A958193C26E7}" presName="img" presStyleLbl="fgImgPlace1" presStyleIdx="2" presStyleCnt="3"/>
      <dgm:spPr>
        <a:blipFill rotWithShape="1">
          <a:blip xmlns:r="http://schemas.openxmlformats.org/officeDocument/2006/relationships" r:embed="rId3"/>
          <a:stretch>
            <a:fillRect/>
          </a:stretch>
        </a:blipFill>
      </dgm:spPr>
    </dgm:pt>
    <dgm:pt modelId="{8BAD797A-6D72-4695-A7B2-A0D8487109BD}" type="pres">
      <dgm:prSet presAssocID="{9FDBD3E0-B49A-4FA7-A282-A958193C26E7}" presName="text" presStyleLbl="node1" presStyleIdx="2" presStyleCnt="3">
        <dgm:presLayoutVars>
          <dgm:bulletEnabled val="1"/>
        </dgm:presLayoutVars>
      </dgm:prSet>
      <dgm:spPr/>
    </dgm:pt>
  </dgm:ptLst>
  <dgm:cxnLst>
    <dgm:cxn modelId="{16B74208-D24C-4DA1-81E4-6018286B6F56}" type="presOf" srcId="{B6992ADF-825F-48A5-8D46-5D745B8A3838}" destId="{62992517-2838-4F87-90E7-77BE1F9F43CB}" srcOrd="0" destOrd="0" presId="urn:microsoft.com/office/officeart/2005/8/layout/vList4"/>
    <dgm:cxn modelId="{00945711-364D-44A9-B2C9-38DACB632132}" type="presOf" srcId="{C2F32260-381F-4B71-B133-C0BC6CD852C4}" destId="{00F8A6FF-EA2B-458D-98BD-A9FDDC743607}" srcOrd="0" destOrd="0" presId="urn:microsoft.com/office/officeart/2005/8/layout/vList4"/>
    <dgm:cxn modelId="{127D1012-B65C-4197-8A5D-77E771F6F622}" type="presOf" srcId="{C2F32260-381F-4B71-B133-C0BC6CD852C4}" destId="{472CB937-EA58-43D9-8C8B-5FC38CCC9C53}" srcOrd="1" destOrd="0" presId="urn:microsoft.com/office/officeart/2005/8/layout/vList4"/>
    <dgm:cxn modelId="{A1426A2E-B612-495D-B460-07C7EBA3130A}" type="presOf" srcId="{9FDBD3E0-B49A-4FA7-A282-A958193C26E7}" destId="{72932E4B-8177-43A5-9EEE-1C0E1AAC8065}" srcOrd="0" destOrd="0" presId="urn:microsoft.com/office/officeart/2005/8/layout/vList4"/>
    <dgm:cxn modelId="{FB364B5A-BF07-4D20-B2D8-52C71F103823}" type="presOf" srcId="{9FDBD3E0-B49A-4FA7-A282-A958193C26E7}" destId="{8BAD797A-6D72-4695-A7B2-A0D8487109BD}" srcOrd="1" destOrd="0" presId="urn:microsoft.com/office/officeart/2005/8/layout/vList4"/>
    <dgm:cxn modelId="{ED3A08A0-3236-4FDD-9EBD-C65F7D5FD579}" type="presOf" srcId="{AFC9BBE4-F9DC-4884-8B3D-7399167DC137}" destId="{222A32FA-B9CE-4EB9-87AF-4F58863396E3}" srcOrd="0" destOrd="0" presId="urn:microsoft.com/office/officeart/2005/8/layout/vList4"/>
    <dgm:cxn modelId="{ACE72CAD-1FB0-42DF-BBAC-AC9339086C3F}" srcId="{AFC9BBE4-F9DC-4884-8B3D-7399167DC137}" destId="{9FDBD3E0-B49A-4FA7-A282-A958193C26E7}" srcOrd="2" destOrd="0" parTransId="{A2020F64-5B71-4D98-A066-DDA6B753255E}" sibTransId="{A5D16718-4A1D-45EB-B7F3-A513B2FAD3FC}"/>
    <dgm:cxn modelId="{706E61CB-2845-42FF-BA6B-B141961DF028}" srcId="{AFC9BBE4-F9DC-4884-8B3D-7399167DC137}" destId="{B6992ADF-825F-48A5-8D46-5D745B8A3838}" srcOrd="0" destOrd="0" parTransId="{CDB15658-E535-471C-B844-EBC384DDD93C}" sibTransId="{39D902FE-ACF9-4335-854F-658B636CAA9B}"/>
    <dgm:cxn modelId="{610BEED5-18BC-40FA-BED9-C01CA955A79D}" type="presOf" srcId="{B6992ADF-825F-48A5-8D46-5D745B8A3838}" destId="{42D591E4-FCD7-4BCF-BD25-7F2AAB247743}" srcOrd="1" destOrd="0" presId="urn:microsoft.com/office/officeart/2005/8/layout/vList4"/>
    <dgm:cxn modelId="{3B337CE4-7FC7-4F99-A51D-3BC79D977795}" srcId="{AFC9BBE4-F9DC-4884-8B3D-7399167DC137}" destId="{C2F32260-381F-4B71-B133-C0BC6CD852C4}" srcOrd="1" destOrd="0" parTransId="{069A2258-BF09-4149-8DA3-3381DE33331B}" sibTransId="{878A46F8-6EEE-4187-9D6F-BAAE1CD0C8D5}"/>
    <dgm:cxn modelId="{80EDC0C8-B5FF-4D48-9E00-5358B951DFCE}" type="presParOf" srcId="{222A32FA-B9CE-4EB9-87AF-4F58863396E3}" destId="{A72B5192-4B53-4FAA-B117-3B265DF2D928}" srcOrd="0" destOrd="0" presId="urn:microsoft.com/office/officeart/2005/8/layout/vList4"/>
    <dgm:cxn modelId="{B4629F82-CD0C-4927-86BF-812AB0686D69}" type="presParOf" srcId="{A72B5192-4B53-4FAA-B117-3B265DF2D928}" destId="{62992517-2838-4F87-90E7-77BE1F9F43CB}" srcOrd="0" destOrd="0" presId="urn:microsoft.com/office/officeart/2005/8/layout/vList4"/>
    <dgm:cxn modelId="{938ECC8F-46F4-4D37-A1A4-0CADBCC8E069}" type="presParOf" srcId="{A72B5192-4B53-4FAA-B117-3B265DF2D928}" destId="{17C4C4B8-300A-4499-877A-9FB867F648DD}" srcOrd="1" destOrd="0" presId="urn:microsoft.com/office/officeart/2005/8/layout/vList4"/>
    <dgm:cxn modelId="{074EF890-5880-4256-B823-D909D41C0AEA}" type="presParOf" srcId="{A72B5192-4B53-4FAA-B117-3B265DF2D928}" destId="{42D591E4-FCD7-4BCF-BD25-7F2AAB247743}" srcOrd="2" destOrd="0" presId="urn:microsoft.com/office/officeart/2005/8/layout/vList4"/>
    <dgm:cxn modelId="{FC42AF95-F07B-4F99-A39D-2D221006BE23}" type="presParOf" srcId="{222A32FA-B9CE-4EB9-87AF-4F58863396E3}" destId="{F7766B06-413B-405E-AE35-3E37772AAD62}" srcOrd="1" destOrd="0" presId="urn:microsoft.com/office/officeart/2005/8/layout/vList4"/>
    <dgm:cxn modelId="{8E09D1F4-4ABA-4B5A-A519-84F0AC864AB6}" type="presParOf" srcId="{222A32FA-B9CE-4EB9-87AF-4F58863396E3}" destId="{E57E1C4C-E5D9-475E-A801-0F21B8F05FE7}" srcOrd="2" destOrd="0" presId="urn:microsoft.com/office/officeart/2005/8/layout/vList4"/>
    <dgm:cxn modelId="{93AE27A6-9568-4A35-B965-20E9C34FC992}" type="presParOf" srcId="{E57E1C4C-E5D9-475E-A801-0F21B8F05FE7}" destId="{00F8A6FF-EA2B-458D-98BD-A9FDDC743607}" srcOrd="0" destOrd="0" presId="urn:microsoft.com/office/officeart/2005/8/layout/vList4"/>
    <dgm:cxn modelId="{5FF9C747-83B4-4D5A-AE68-6AEDF99AA130}" type="presParOf" srcId="{E57E1C4C-E5D9-475E-A801-0F21B8F05FE7}" destId="{AB94D62E-FFBB-4B6D-9587-2FB72C010136}" srcOrd="1" destOrd="0" presId="urn:microsoft.com/office/officeart/2005/8/layout/vList4"/>
    <dgm:cxn modelId="{B51BD302-398A-49B8-A384-E7CD18B86809}" type="presParOf" srcId="{E57E1C4C-E5D9-475E-A801-0F21B8F05FE7}" destId="{472CB937-EA58-43D9-8C8B-5FC38CCC9C53}" srcOrd="2" destOrd="0" presId="urn:microsoft.com/office/officeart/2005/8/layout/vList4"/>
    <dgm:cxn modelId="{777A82FD-2436-48D8-953E-5B66DB670221}" type="presParOf" srcId="{222A32FA-B9CE-4EB9-87AF-4F58863396E3}" destId="{40BF464F-1F72-45F0-9EF3-E334B733CCBA}" srcOrd="3" destOrd="0" presId="urn:microsoft.com/office/officeart/2005/8/layout/vList4"/>
    <dgm:cxn modelId="{56625545-59CD-46FF-8112-A913D2DDC5DB}" type="presParOf" srcId="{222A32FA-B9CE-4EB9-87AF-4F58863396E3}" destId="{51C4264F-1B4C-4808-8781-D2EC463E63E6}" srcOrd="4" destOrd="0" presId="urn:microsoft.com/office/officeart/2005/8/layout/vList4"/>
    <dgm:cxn modelId="{01DD93F9-543D-4533-9849-B18C5A131353}" type="presParOf" srcId="{51C4264F-1B4C-4808-8781-D2EC463E63E6}" destId="{72932E4B-8177-43A5-9EEE-1C0E1AAC8065}" srcOrd="0" destOrd="0" presId="urn:microsoft.com/office/officeart/2005/8/layout/vList4"/>
    <dgm:cxn modelId="{BAA9338A-9589-4CC4-87D6-A7FAFB4687B1}" type="presParOf" srcId="{51C4264F-1B4C-4808-8781-D2EC463E63E6}" destId="{FDA348B9-1E27-4BF9-9B18-01B6D1D83522}" srcOrd="1" destOrd="0" presId="urn:microsoft.com/office/officeart/2005/8/layout/vList4"/>
    <dgm:cxn modelId="{8FFCBB38-6C7E-47FB-87FF-D10B53A71627}" type="presParOf" srcId="{51C4264F-1B4C-4808-8781-D2EC463E63E6}" destId="{8BAD797A-6D72-4695-A7B2-A0D8487109B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0C5A10-66F2-41C7-AD97-E2B6803CF50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kumimoji="1" lang="ja-JP" altLang="en-US"/>
        </a:p>
      </dgm:t>
    </dgm:pt>
    <dgm:pt modelId="{8322EF96-FEE6-4F1D-B2F2-276142E84470}">
      <dgm:prSet phldrT="[テキスト]" custT="1"/>
      <dgm:spPr>
        <a:solidFill>
          <a:schemeClr val="accent1">
            <a:hueOff val="0"/>
            <a:satOff val="0"/>
            <a:lumOff val="0"/>
            <a:alpha val="60000"/>
          </a:schemeClr>
        </a:solidFill>
        <a:ln>
          <a:solidFill>
            <a:schemeClr val="tx2"/>
          </a:solidFill>
        </a:ln>
      </dgm:spPr>
      <dgm:t>
        <a:bodyPr/>
        <a:lstStyle/>
        <a:p>
          <a:r>
            <a:rPr lang="en-US" altLang="ja-JP" sz="1500" dirty="0">
              <a:solidFill>
                <a:schemeClr val="tx1"/>
              </a:solidFill>
            </a:rPr>
            <a:t>2017</a:t>
          </a:r>
          <a:endParaRPr kumimoji="1" lang="ja-JP" altLang="en-US" sz="1500" dirty="0">
            <a:solidFill>
              <a:schemeClr val="tx1"/>
            </a:solidFill>
          </a:endParaRPr>
        </a:p>
      </dgm:t>
    </dgm:pt>
    <dgm:pt modelId="{6B04EB59-2EFA-48B2-AF9E-2A71D68ABC06}" type="parTrans" cxnId="{96ABE6D4-97C3-4341-8954-430CCCFCBDEA}">
      <dgm:prSet/>
      <dgm:spPr/>
      <dgm:t>
        <a:bodyPr/>
        <a:lstStyle/>
        <a:p>
          <a:endParaRPr kumimoji="1" lang="ja-JP" altLang="en-US"/>
        </a:p>
      </dgm:t>
    </dgm:pt>
    <dgm:pt modelId="{D8342102-3396-4694-B8F6-3C4C87CD56CE}" type="sibTrans" cxnId="{96ABE6D4-97C3-4341-8954-430CCCFCBDEA}">
      <dgm:prSet/>
      <dgm:spPr/>
      <dgm:t>
        <a:bodyPr/>
        <a:lstStyle/>
        <a:p>
          <a:endParaRPr kumimoji="1" lang="ja-JP" altLang="en-US"/>
        </a:p>
      </dgm:t>
    </dgm:pt>
    <dgm:pt modelId="{EB2AA837-1799-4B02-BB7A-D0436D7627D5}">
      <dgm:prSet phldrT="[テキスト]" custT="1"/>
      <dgm:spPr/>
      <dgm:t>
        <a:bodyPr/>
        <a:lstStyle/>
        <a:p>
          <a:r>
            <a:rPr lang="ja-JP" altLang="en-US" sz="1800" dirty="0"/>
            <a:t>病院間での人材交流　（横浜）　　　　　</a:t>
          </a:r>
          <a:r>
            <a:rPr kumimoji="1" lang="ja-JP" altLang="en-US" sz="1600" dirty="0">
              <a:solidFill>
                <a:srgbClr val="FF0000"/>
              </a:solidFill>
            </a:rPr>
            <a:t>出向元１施設　出向先１施設</a:t>
          </a:r>
          <a:r>
            <a:rPr kumimoji="1" lang="ja-JP" altLang="en-US" sz="1800" dirty="0">
              <a:solidFill>
                <a:srgbClr val="FF0000"/>
              </a:solidFill>
            </a:rPr>
            <a:t>　</a:t>
          </a:r>
          <a:r>
            <a:rPr lang="ja-JP" altLang="en-US" sz="1800" dirty="0"/>
            <a:t>　　</a:t>
          </a:r>
          <a:endParaRPr kumimoji="1" lang="ja-JP" altLang="en-US" sz="1800" dirty="0"/>
        </a:p>
      </dgm:t>
    </dgm:pt>
    <dgm:pt modelId="{2E32DF15-73B1-4148-A7C8-2D0718AA4AE1}" type="parTrans" cxnId="{BFDC66B5-CFEB-425F-977B-D0D0C191FEDD}">
      <dgm:prSet/>
      <dgm:spPr/>
      <dgm:t>
        <a:bodyPr/>
        <a:lstStyle/>
        <a:p>
          <a:endParaRPr kumimoji="1" lang="ja-JP" altLang="en-US"/>
        </a:p>
      </dgm:t>
    </dgm:pt>
    <dgm:pt modelId="{FC68EDEA-D95D-4AE2-858C-37607FDB938D}" type="sibTrans" cxnId="{BFDC66B5-CFEB-425F-977B-D0D0C191FEDD}">
      <dgm:prSet/>
      <dgm:spPr/>
      <dgm:t>
        <a:bodyPr/>
        <a:lstStyle/>
        <a:p>
          <a:endParaRPr kumimoji="1" lang="ja-JP" altLang="en-US"/>
        </a:p>
      </dgm:t>
    </dgm:pt>
    <dgm:pt modelId="{9A3C87C5-6AC8-40F4-A477-825BC05A0AB8}">
      <dgm:prSet phldrT="[テキスト]" custT="1"/>
      <dgm:spPr>
        <a:solidFill>
          <a:schemeClr val="accent1">
            <a:hueOff val="0"/>
            <a:satOff val="0"/>
            <a:lumOff val="0"/>
            <a:alpha val="60000"/>
          </a:schemeClr>
        </a:solidFill>
        <a:ln>
          <a:solidFill>
            <a:schemeClr val="tx2"/>
          </a:solidFill>
        </a:ln>
      </dgm:spPr>
      <dgm:t>
        <a:bodyPr/>
        <a:lstStyle/>
        <a:p>
          <a:pPr fontAlgn="b">
            <a:lnSpc>
              <a:spcPct val="70000"/>
            </a:lnSpc>
          </a:pPr>
          <a:r>
            <a:rPr lang="en-US" altLang="ja-JP" sz="1500" dirty="0">
              <a:solidFill>
                <a:schemeClr val="tx1"/>
              </a:solidFill>
            </a:rPr>
            <a:t>  2019.11</a:t>
          </a:r>
          <a:endParaRPr kumimoji="1" lang="ja-JP" altLang="en-US" sz="1500" dirty="0">
            <a:solidFill>
              <a:schemeClr val="tx1"/>
            </a:solidFill>
          </a:endParaRPr>
        </a:p>
      </dgm:t>
    </dgm:pt>
    <dgm:pt modelId="{0FF8DEBD-7E0A-4BC3-A6A1-41A253DCF948}" type="parTrans" cxnId="{CCBE579A-5269-49DA-BCC1-D2FA1C977461}">
      <dgm:prSet/>
      <dgm:spPr/>
      <dgm:t>
        <a:bodyPr/>
        <a:lstStyle/>
        <a:p>
          <a:endParaRPr kumimoji="1" lang="ja-JP" altLang="en-US"/>
        </a:p>
      </dgm:t>
    </dgm:pt>
    <dgm:pt modelId="{CB2B7074-CAD0-4F15-B572-C7EDC34FA5E7}" type="sibTrans" cxnId="{CCBE579A-5269-49DA-BCC1-D2FA1C977461}">
      <dgm:prSet/>
      <dgm:spPr/>
      <dgm:t>
        <a:bodyPr/>
        <a:lstStyle/>
        <a:p>
          <a:endParaRPr kumimoji="1" lang="ja-JP" altLang="en-US"/>
        </a:p>
      </dgm:t>
    </dgm:pt>
    <dgm:pt modelId="{2468E8F5-B095-4867-A844-D7DF29E2C0CE}">
      <dgm:prSet phldrT="[テキスト]" custT="1"/>
      <dgm:spPr/>
      <dgm:t>
        <a:bodyPr/>
        <a:lstStyle/>
        <a:p>
          <a:r>
            <a:rPr lang="ja-JP" altLang="en-US" sz="1800" dirty="0"/>
            <a:t>第</a:t>
          </a:r>
          <a:r>
            <a:rPr lang="en-US" altLang="ja-JP" sz="1800" dirty="0"/>
            <a:t>1</a:t>
          </a:r>
          <a:r>
            <a:rPr lang="ja-JP" altLang="en-US" sz="1800" dirty="0"/>
            <a:t>回ワーキンググループ発足</a:t>
          </a:r>
          <a:endParaRPr kumimoji="1" lang="ja-JP" altLang="en-US" sz="1800" dirty="0"/>
        </a:p>
      </dgm:t>
    </dgm:pt>
    <dgm:pt modelId="{FB8B4F8C-2931-4324-A79B-96A19CC5013D}" type="parTrans" cxnId="{E92CEC7A-2251-4451-BE94-E973A825FE18}">
      <dgm:prSet/>
      <dgm:spPr/>
      <dgm:t>
        <a:bodyPr/>
        <a:lstStyle/>
        <a:p>
          <a:endParaRPr kumimoji="1" lang="ja-JP" altLang="en-US"/>
        </a:p>
      </dgm:t>
    </dgm:pt>
    <dgm:pt modelId="{44289F0B-EE31-4C5B-83FB-0927C0F9AF4D}" type="sibTrans" cxnId="{E92CEC7A-2251-4451-BE94-E973A825FE18}">
      <dgm:prSet/>
      <dgm:spPr/>
      <dgm:t>
        <a:bodyPr/>
        <a:lstStyle/>
        <a:p>
          <a:endParaRPr kumimoji="1" lang="ja-JP" altLang="en-US"/>
        </a:p>
      </dgm:t>
    </dgm:pt>
    <dgm:pt modelId="{3A9604D7-7EA9-4A4C-87AD-408DC9BB3C17}">
      <dgm:prSet phldrT="[テキスト]" custT="1"/>
      <dgm:spPr>
        <a:solidFill>
          <a:schemeClr val="accent1">
            <a:hueOff val="0"/>
            <a:satOff val="0"/>
            <a:lumOff val="0"/>
            <a:alpha val="60000"/>
          </a:schemeClr>
        </a:solidFill>
        <a:ln>
          <a:solidFill>
            <a:schemeClr val="tx2"/>
          </a:solidFill>
        </a:ln>
      </dgm:spPr>
      <dgm:t>
        <a:bodyPr/>
        <a:lstStyle/>
        <a:p>
          <a:pPr>
            <a:lnSpc>
              <a:spcPct val="70000"/>
            </a:lnSpc>
          </a:pPr>
          <a:r>
            <a:rPr lang="ja-JP" altLang="en-US" sz="1400" dirty="0">
              <a:solidFill>
                <a:schemeClr val="tx1"/>
              </a:solidFill>
            </a:rPr>
            <a:t>　</a:t>
          </a:r>
          <a:r>
            <a:rPr lang="en-US" altLang="ja-JP" sz="1500" dirty="0">
              <a:solidFill>
                <a:schemeClr val="tx1"/>
              </a:solidFill>
            </a:rPr>
            <a:t>2020.7</a:t>
          </a:r>
          <a:r>
            <a:rPr lang="ja-JP" altLang="en-US" sz="1500" dirty="0">
              <a:solidFill>
                <a:schemeClr val="tx1"/>
              </a:solidFill>
            </a:rPr>
            <a:t>～</a:t>
          </a:r>
          <a:endParaRPr kumimoji="1" lang="ja-JP" altLang="en-US" sz="1500" dirty="0">
            <a:solidFill>
              <a:schemeClr val="tx1"/>
            </a:solidFill>
          </a:endParaRPr>
        </a:p>
      </dgm:t>
    </dgm:pt>
    <dgm:pt modelId="{78F4D72E-B89F-4847-8A4D-AF56B43CBEF0}" type="parTrans" cxnId="{E51399A2-BDF9-4E59-AFAE-9D0CF9DFF3D4}">
      <dgm:prSet/>
      <dgm:spPr/>
      <dgm:t>
        <a:bodyPr/>
        <a:lstStyle/>
        <a:p>
          <a:endParaRPr kumimoji="1" lang="ja-JP" altLang="en-US"/>
        </a:p>
      </dgm:t>
    </dgm:pt>
    <dgm:pt modelId="{B3363C27-9651-4D73-946A-20382C922515}" type="sibTrans" cxnId="{E51399A2-BDF9-4E59-AFAE-9D0CF9DFF3D4}">
      <dgm:prSet/>
      <dgm:spPr/>
      <dgm:t>
        <a:bodyPr/>
        <a:lstStyle/>
        <a:p>
          <a:endParaRPr kumimoji="1" lang="ja-JP" altLang="en-US"/>
        </a:p>
      </dgm:t>
    </dgm:pt>
    <dgm:pt modelId="{ED818C1E-BF6A-4208-9780-C69AF62E5E71}">
      <dgm:prSet phldrT="[テキスト]" custT="1"/>
      <dgm:spPr>
        <a:solidFill>
          <a:schemeClr val="accent1">
            <a:hueOff val="0"/>
            <a:satOff val="0"/>
            <a:lumOff val="0"/>
            <a:alpha val="60000"/>
          </a:schemeClr>
        </a:solidFill>
        <a:ln>
          <a:solidFill>
            <a:schemeClr val="tx2"/>
          </a:solidFill>
        </a:ln>
      </dgm:spPr>
      <dgm:t>
        <a:bodyPr/>
        <a:lstStyle/>
        <a:p>
          <a:pPr>
            <a:lnSpc>
              <a:spcPct val="70000"/>
            </a:lnSpc>
          </a:pPr>
          <a:r>
            <a:rPr lang="en-US" altLang="ja-JP" sz="1500" dirty="0">
              <a:solidFill>
                <a:schemeClr val="tx1"/>
              </a:solidFill>
            </a:rPr>
            <a:t> 2021.6</a:t>
          </a:r>
          <a:endParaRPr kumimoji="1" lang="ja-JP" altLang="en-US" sz="1500" dirty="0">
            <a:solidFill>
              <a:schemeClr val="tx1"/>
            </a:solidFill>
          </a:endParaRPr>
        </a:p>
      </dgm:t>
    </dgm:pt>
    <dgm:pt modelId="{2931ED4A-070B-4BA4-B677-9C9643A78601}" type="parTrans" cxnId="{2EDAC4A9-63DF-462B-93C7-E2CEC2DBB3EE}">
      <dgm:prSet/>
      <dgm:spPr/>
      <dgm:t>
        <a:bodyPr/>
        <a:lstStyle/>
        <a:p>
          <a:endParaRPr kumimoji="1" lang="ja-JP" altLang="en-US"/>
        </a:p>
      </dgm:t>
    </dgm:pt>
    <dgm:pt modelId="{5D84FE74-D44D-44E4-ABFA-54640EBE4971}" type="sibTrans" cxnId="{2EDAC4A9-63DF-462B-93C7-E2CEC2DBB3EE}">
      <dgm:prSet/>
      <dgm:spPr/>
      <dgm:t>
        <a:bodyPr/>
        <a:lstStyle/>
        <a:p>
          <a:endParaRPr kumimoji="1" lang="ja-JP" altLang="en-US"/>
        </a:p>
      </dgm:t>
    </dgm:pt>
    <dgm:pt modelId="{D7D93E9A-0ECD-42FA-BF89-07FFB5A4E544}">
      <dgm:prSet phldrT="[テキスト]" custT="1"/>
      <dgm:spPr>
        <a:solidFill>
          <a:schemeClr val="accent1">
            <a:hueOff val="0"/>
            <a:satOff val="0"/>
            <a:lumOff val="0"/>
            <a:alpha val="60000"/>
          </a:schemeClr>
        </a:solidFill>
        <a:ln>
          <a:solidFill>
            <a:schemeClr val="tx2"/>
          </a:solidFill>
        </a:ln>
      </dgm:spPr>
      <dgm:t>
        <a:bodyPr/>
        <a:lstStyle/>
        <a:p>
          <a:pPr>
            <a:lnSpc>
              <a:spcPct val="70000"/>
            </a:lnSpc>
          </a:pPr>
          <a:endParaRPr lang="en-US" altLang="ja-JP" sz="1400" dirty="0">
            <a:solidFill>
              <a:schemeClr val="tx1"/>
            </a:solidFill>
          </a:endParaRPr>
        </a:p>
        <a:p>
          <a:pPr>
            <a:lnSpc>
              <a:spcPct val="70000"/>
            </a:lnSpc>
          </a:pPr>
          <a:r>
            <a:rPr lang="en-US" altLang="ja-JP" sz="1500" dirty="0">
              <a:solidFill>
                <a:schemeClr val="tx1"/>
              </a:solidFill>
            </a:rPr>
            <a:t>2022.9</a:t>
          </a:r>
          <a:endParaRPr kumimoji="1" lang="ja-JP" altLang="en-US" sz="1500" dirty="0">
            <a:solidFill>
              <a:schemeClr val="tx1"/>
            </a:solidFill>
          </a:endParaRPr>
        </a:p>
      </dgm:t>
    </dgm:pt>
    <dgm:pt modelId="{1807BB53-11FF-46F7-A1A9-FA79594A0BC0}" type="parTrans" cxnId="{D1FD920B-80FC-4A90-B9CF-27AAC328F056}">
      <dgm:prSet/>
      <dgm:spPr/>
      <dgm:t>
        <a:bodyPr/>
        <a:lstStyle/>
        <a:p>
          <a:endParaRPr kumimoji="1" lang="ja-JP" altLang="en-US"/>
        </a:p>
      </dgm:t>
    </dgm:pt>
    <dgm:pt modelId="{9902D2EB-685C-4061-A8F6-6FC383875629}" type="sibTrans" cxnId="{D1FD920B-80FC-4A90-B9CF-27AAC328F056}">
      <dgm:prSet/>
      <dgm:spPr/>
      <dgm:t>
        <a:bodyPr/>
        <a:lstStyle/>
        <a:p>
          <a:endParaRPr kumimoji="1" lang="ja-JP" altLang="en-US"/>
        </a:p>
      </dgm:t>
    </dgm:pt>
    <dgm:pt modelId="{D368D73E-6F07-4FCB-A475-6F29DDE48E8F}">
      <dgm:prSet phldrT="[テキスト]" custT="1"/>
      <dgm:spPr>
        <a:solidFill>
          <a:schemeClr val="accent1">
            <a:hueOff val="0"/>
            <a:satOff val="0"/>
            <a:lumOff val="0"/>
            <a:alpha val="60000"/>
          </a:schemeClr>
        </a:solidFill>
        <a:ln>
          <a:solidFill>
            <a:schemeClr val="tx2"/>
          </a:solidFill>
        </a:ln>
      </dgm:spPr>
      <dgm:t>
        <a:bodyPr/>
        <a:lstStyle/>
        <a:p>
          <a:pPr>
            <a:lnSpc>
              <a:spcPct val="70000"/>
            </a:lnSpc>
          </a:pPr>
          <a:r>
            <a:rPr kumimoji="1" lang="en-US" altLang="ja-JP" sz="1500">
              <a:solidFill>
                <a:schemeClr val="tx1"/>
              </a:solidFill>
            </a:rPr>
            <a:t> 2024.3</a:t>
          </a:r>
          <a:endParaRPr kumimoji="1" lang="ja-JP" altLang="en-US" sz="1500" dirty="0">
            <a:solidFill>
              <a:schemeClr val="tx1"/>
            </a:solidFill>
          </a:endParaRPr>
        </a:p>
      </dgm:t>
    </dgm:pt>
    <dgm:pt modelId="{3B81CA15-1355-43AC-B4D3-C62FCA0501D5}" type="parTrans" cxnId="{9F5DB076-D5C8-44EA-BC3B-86D24DA8CA9A}">
      <dgm:prSet/>
      <dgm:spPr/>
      <dgm:t>
        <a:bodyPr/>
        <a:lstStyle/>
        <a:p>
          <a:endParaRPr kumimoji="1" lang="ja-JP" altLang="en-US"/>
        </a:p>
      </dgm:t>
    </dgm:pt>
    <dgm:pt modelId="{148FBD9E-C633-44C7-9800-0188FA6A7002}" type="sibTrans" cxnId="{9F5DB076-D5C8-44EA-BC3B-86D24DA8CA9A}">
      <dgm:prSet/>
      <dgm:spPr/>
      <dgm:t>
        <a:bodyPr/>
        <a:lstStyle/>
        <a:p>
          <a:endParaRPr kumimoji="1" lang="ja-JP" altLang="en-US"/>
        </a:p>
      </dgm:t>
    </dgm:pt>
    <dgm:pt modelId="{6BF6A8B5-35B3-4826-9536-73338C2E9ECC}">
      <dgm:prSet phldrT="[テキスト]" custT="1"/>
      <dgm:spPr>
        <a:solidFill>
          <a:schemeClr val="accent1">
            <a:hueOff val="0"/>
            <a:satOff val="0"/>
            <a:lumOff val="0"/>
            <a:alpha val="60000"/>
          </a:schemeClr>
        </a:solidFill>
        <a:ln>
          <a:solidFill>
            <a:schemeClr val="tx2"/>
          </a:solidFill>
        </a:ln>
      </dgm:spPr>
      <dgm:t>
        <a:bodyPr/>
        <a:lstStyle/>
        <a:p>
          <a:pPr>
            <a:lnSpc>
              <a:spcPct val="70000"/>
            </a:lnSpc>
          </a:pPr>
          <a:r>
            <a:rPr kumimoji="1" lang="en-US" altLang="ja-JP" sz="1400" dirty="0">
              <a:solidFill>
                <a:schemeClr val="tx1"/>
              </a:solidFill>
            </a:rPr>
            <a:t> </a:t>
          </a:r>
          <a:r>
            <a:rPr kumimoji="1" lang="en-US" altLang="ja-JP" sz="1500" dirty="0">
              <a:solidFill>
                <a:schemeClr val="tx1"/>
              </a:solidFill>
            </a:rPr>
            <a:t>2025.4</a:t>
          </a:r>
          <a:endParaRPr kumimoji="1" lang="ja-JP" altLang="en-US" sz="1500" dirty="0">
            <a:solidFill>
              <a:schemeClr val="tx1"/>
            </a:solidFill>
          </a:endParaRPr>
        </a:p>
      </dgm:t>
    </dgm:pt>
    <dgm:pt modelId="{1DDDC233-CF80-43E4-BD84-33695DF9E76C}" type="parTrans" cxnId="{D981D641-3B63-4A29-AB9F-97C0913390F1}">
      <dgm:prSet/>
      <dgm:spPr/>
      <dgm:t>
        <a:bodyPr/>
        <a:lstStyle/>
        <a:p>
          <a:endParaRPr kumimoji="1" lang="ja-JP" altLang="en-US"/>
        </a:p>
      </dgm:t>
    </dgm:pt>
    <dgm:pt modelId="{08AB8D40-465F-420F-A36B-026089779C9C}" type="sibTrans" cxnId="{D981D641-3B63-4A29-AB9F-97C0913390F1}">
      <dgm:prSet/>
      <dgm:spPr/>
      <dgm:t>
        <a:bodyPr/>
        <a:lstStyle/>
        <a:p>
          <a:endParaRPr kumimoji="1" lang="ja-JP" altLang="en-US"/>
        </a:p>
      </dgm:t>
    </dgm:pt>
    <dgm:pt modelId="{14001E50-EC74-45EC-8B7C-688E86223742}">
      <dgm:prSet custT="1"/>
      <dgm:spPr/>
      <dgm:t>
        <a:bodyPr/>
        <a:lstStyle/>
        <a:p>
          <a:r>
            <a:rPr kumimoji="1" lang="ja-JP" altLang="en-US" sz="1700" dirty="0"/>
            <a:t>事業化へ　　　　　　　　　　　　　　　　 </a:t>
          </a:r>
          <a:r>
            <a:rPr kumimoji="1" lang="ja-JP" altLang="en-US" sz="1600" dirty="0">
              <a:solidFill>
                <a:srgbClr val="FF0000"/>
              </a:solidFill>
            </a:rPr>
            <a:t>出向元</a:t>
          </a:r>
          <a:r>
            <a:rPr kumimoji="1" lang="en-US" altLang="ja-JP" sz="1600" dirty="0">
              <a:solidFill>
                <a:srgbClr val="FF0000"/>
              </a:solidFill>
            </a:rPr>
            <a:t>11</a:t>
          </a:r>
          <a:r>
            <a:rPr kumimoji="1" lang="ja-JP" altLang="en-US" sz="1600" dirty="0">
              <a:solidFill>
                <a:srgbClr val="FF0000"/>
              </a:solidFill>
            </a:rPr>
            <a:t>施設　出向先</a:t>
          </a:r>
          <a:r>
            <a:rPr kumimoji="1" lang="en-US" altLang="ja-JP" sz="1600" dirty="0">
              <a:solidFill>
                <a:srgbClr val="FF0000"/>
              </a:solidFill>
            </a:rPr>
            <a:t>15</a:t>
          </a:r>
          <a:r>
            <a:rPr kumimoji="1" lang="ja-JP" altLang="en-US" sz="1600" dirty="0">
              <a:solidFill>
                <a:srgbClr val="FF0000"/>
              </a:solidFill>
            </a:rPr>
            <a:t>施設　</a:t>
          </a:r>
        </a:p>
      </dgm:t>
    </dgm:pt>
    <dgm:pt modelId="{B785A41A-E56D-430C-9692-ADA915ED235E}" type="parTrans" cxnId="{1CC69AB2-EA83-4864-88D5-425A15DBAEDA}">
      <dgm:prSet/>
      <dgm:spPr/>
      <dgm:t>
        <a:bodyPr/>
        <a:lstStyle/>
        <a:p>
          <a:endParaRPr kumimoji="1" lang="ja-JP" altLang="en-US"/>
        </a:p>
      </dgm:t>
    </dgm:pt>
    <dgm:pt modelId="{89E54718-6DE2-453C-9785-253CC1E3518E}" type="sibTrans" cxnId="{1CC69AB2-EA83-4864-88D5-425A15DBAEDA}">
      <dgm:prSet/>
      <dgm:spPr/>
      <dgm:t>
        <a:bodyPr/>
        <a:lstStyle/>
        <a:p>
          <a:endParaRPr kumimoji="1" lang="ja-JP" altLang="en-US"/>
        </a:p>
      </dgm:t>
    </dgm:pt>
    <dgm:pt modelId="{577B1805-6AEE-4E5F-A8D7-EAF2FBD94764}">
      <dgm:prSet custT="1"/>
      <dgm:spPr/>
      <dgm:t>
        <a:bodyPr/>
        <a:lstStyle/>
        <a:p>
          <a:r>
            <a:rPr kumimoji="1" lang="ja-JP" altLang="en-US" sz="1800" dirty="0"/>
            <a:t>第８次保健医療計画へ位置づけられる</a:t>
          </a:r>
          <a:endParaRPr kumimoji="1" lang="ja-JP" altLang="en-US" sz="1600" dirty="0"/>
        </a:p>
      </dgm:t>
    </dgm:pt>
    <dgm:pt modelId="{804052B0-1A77-4D1D-A92A-ED6B8423912B}" type="parTrans" cxnId="{1AC9B72D-42D4-4573-A8FA-D52480E538BD}">
      <dgm:prSet/>
      <dgm:spPr/>
      <dgm:t>
        <a:bodyPr/>
        <a:lstStyle/>
        <a:p>
          <a:endParaRPr kumimoji="1" lang="ja-JP" altLang="en-US"/>
        </a:p>
      </dgm:t>
    </dgm:pt>
    <dgm:pt modelId="{F5D18CBA-D1C1-47AA-9F38-59DC463DA34A}" type="sibTrans" cxnId="{1AC9B72D-42D4-4573-A8FA-D52480E538BD}">
      <dgm:prSet/>
      <dgm:spPr/>
      <dgm:t>
        <a:bodyPr/>
        <a:lstStyle/>
        <a:p>
          <a:endParaRPr kumimoji="1" lang="ja-JP" altLang="en-US"/>
        </a:p>
      </dgm:t>
    </dgm:pt>
    <dgm:pt modelId="{EA433EF6-DA07-46FD-BDA3-41DE81F5E9B7}">
      <dgm:prSet custT="1"/>
      <dgm:spPr/>
      <dgm:t>
        <a:bodyPr/>
        <a:lstStyle/>
        <a:p>
          <a:r>
            <a:rPr kumimoji="1" lang="ja-JP" altLang="en-US" sz="1800" dirty="0"/>
            <a:t>行政に陳情（予算要望）開始</a:t>
          </a:r>
          <a:r>
            <a:rPr kumimoji="1" lang="ja-JP" altLang="en-US" sz="1600" dirty="0"/>
            <a:t>・・</a:t>
          </a:r>
          <a:r>
            <a:rPr kumimoji="1" lang="en-US" altLang="ja-JP" sz="1600" dirty="0"/>
            <a:t>2023</a:t>
          </a:r>
          <a:r>
            <a:rPr kumimoji="1" lang="ja-JP" altLang="en-US" sz="1600" dirty="0"/>
            <a:t>年まで計４回</a:t>
          </a:r>
        </a:p>
      </dgm:t>
    </dgm:pt>
    <dgm:pt modelId="{1E17DEDD-A137-444A-B6A4-C3D5E9B303DF}" type="parTrans" cxnId="{97B9F904-3F80-4AA0-8B61-92EFC96D1572}">
      <dgm:prSet/>
      <dgm:spPr/>
      <dgm:t>
        <a:bodyPr/>
        <a:lstStyle/>
        <a:p>
          <a:endParaRPr kumimoji="1" lang="ja-JP" altLang="en-US"/>
        </a:p>
      </dgm:t>
    </dgm:pt>
    <dgm:pt modelId="{BB6D10B4-21DE-4D05-BA52-BD5757666B1A}" type="sibTrans" cxnId="{97B9F904-3F80-4AA0-8B61-92EFC96D1572}">
      <dgm:prSet/>
      <dgm:spPr/>
      <dgm:t>
        <a:bodyPr/>
        <a:lstStyle/>
        <a:p>
          <a:endParaRPr kumimoji="1" lang="ja-JP" altLang="en-US"/>
        </a:p>
      </dgm:t>
    </dgm:pt>
    <dgm:pt modelId="{B0C7D436-A643-41F6-A877-EC1DC86CC8CA}">
      <dgm:prSet custT="1"/>
      <dgm:spPr/>
      <dgm:t>
        <a:bodyPr/>
        <a:lstStyle/>
        <a:p>
          <a:r>
            <a:rPr kumimoji="1" lang="ja-JP" altLang="en-US" sz="1800" dirty="0"/>
            <a:t>神奈川県</a:t>
          </a:r>
          <a:r>
            <a:rPr lang="ja-JP" altLang="en-US" sz="1800" dirty="0"/>
            <a:t>保健医療人材課との検討会開始</a:t>
          </a:r>
          <a:endParaRPr kumimoji="1" lang="ja-JP" altLang="en-US" sz="1800" dirty="0"/>
        </a:p>
      </dgm:t>
    </dgm:pt>
    <dgm:pt modelId="{38589969-0DCF-4BC3-8250-6B9C9A282887}" type="parTrans" cxnId="{E674F0FC-83D6-463F-8457-E92598D90BAE}">
      <dgm:prSet/>
      <dgm:spPr/>
      <dgm:t>
        <a:bodyPr/>
        <a:lstStyle/>
        <a:p>
          <a:endParaRPr kumimoji="1" lang="ja-JP" altLang="en-US"/>
        </a:p>
      </dgm:t>
    </dgm:pt>
    <dgm:pt modelId="{FF866AF5-7791-45D0-A294-AABE3226791B}" type="sibTrans" cxnId="{E674F0FC-83D6-463F-8457-E92598D90BAE}">
      <dgm:prSet/>
      <dgm:spPr/>
      <dgm:t>
        <a:bodyPr/>
        <a:lstStyle/>
        <a:p>
          <a:endParaRPr kumimoji="1" lang="ja-JP" altLang="en-US"/>
        </a:p>
      </dgm:t>
    </dgm:pt>
    <dgm:pt modelId="{CAB98FD0-A517-4164-913C-EC9FF7581786}">
      <dgm:prSet custT="1"/>
      <dgm:spPr>
        <a:solidFill>
          <a:schemeClr val="accent1">
            <a:hueOff val="0"/>
            <a:satOff val="0"/>
            <a:lumOff val="0"/>
            <a:alpha val="60000"/>
          </a:schemeClr>
        </a:solidFill>
        <a:ln>
          <a:solidFill>
            <a:schemeClr val="tx2"/>
          </a:solidFill>
        </a:ln>
      </dgm:spPr>
      <dgm:t>
        <a:bodyPr/>
        <a:lstStyle/>
        <a:p>
          <a:pPr>
            <a:lnSpc>
              <a:spcPct val="70000"/>
            </a:lnSpc>
          </a:pPr>
          <a:r>
            <a:rPr kumimoji="1" lang="en-US" altLang="ja-JP" sz="1400" dirty="0">
              <a:solidFill>
                <a:schemeClr val="tx1"/>
              </a:solidFill>
            </a:rPr>
            <a:t> </a:t>
          </a:r>
          <a:r>
            <a:rPr kumimoji="1" lang="en-US" altLang="ja-JP" sz="1500" dirty="0">
              <a:solidFill>
                <a:schemeClr val="tx1"/>
              </a:solidFill>
            </a:rPr>
            <a:t>2024.3</a:t>
          </a:r>
          <a:endParaRPr kumimoji="1" lang="ja-JP" altLang="en-US" sz="1500" dirty="0">
            <a:solidFill>
              <a:schemeClr val="tx1"/>
            </a:solidFill>
          </a:endParaRPr>
        </a:p>
      </dgm:t>
    </dgm:pt>
    <dgm:pt modelId="{C2AA31F4-D0CF-4339-9B35-659EDCE05E34}" type="parTrans" cxnId="{3E24A5CB-46A7-4A2B-873C-0243365924B4}">
      <dgm:prSet/>
      <dgm:spPr/>
      <dgm:t>
        <a:bodyPr/>
        <a:lstStyle/>
        <a:p>
          <a:endParaRPr kumimoji="1" lang="ja-JP" altLang="en-US"/>
        </a:p>
      </dgm:t>
    </dgm:pt>
    <dgm:pt modelId="{ECCCE86D-CF8B-4862-AF39-91D266757DDD}" type="sibTrans" cxnId="{3E24A5CB-46A7-4A2B-873C-0243365924B4}">
      <dgm:prSet/>
      <dgm:spPr/>
      <dgm:t>
        <a:bodyPr/>
        <a:lstStyle/>
        <a:p>
          <a:endParaRPr kumimoji="1" lang="ja-JP" altLang="en-US"/>
        </a:p>
      </dgm:t>
    </dgm:pt>
    <dgm:pt modelId="{0E5BEEC8-71A4-410A-8E15-BDC4F1CD5EF1}">
      <dgm:prSet custT="1"/>
      <dgm:spPr/>
      <dgm:t>
        <a:bodyPr/>
        <a:lstStyle/>
        <a:p>
          <a:pPr>
            <a:lnSpc>
              <a:spcPct val="70000"/>
            </a:lnSpc>
          </a:pPr>
          <a:r>
            <a:rPr kumimoji="1" lang="ja-JP" altLang="en-US" sz="1800" dirty="0"/>
            <a:t>「かながわ地域看護師養成ガイド」完成　 </a:t>
          </a:r>
          <a:r>
            <a:rPr kumimoji="1" lang="ja-JP" altLang="en-US" sz="1600" dirty="0">
              <a:solidFill>
                <a:srgbClr val="FF0000"/>
              </a:solidFill>
            </a:rPr>
            <a:t>出向元２施設　出向先２施設　</a:t>
          </a:r>
        </a:p>
      </dgm:t>
    </dgm:pt>
    <dgm:pt modelId="{01325AB7-E414-4F21-AA66-D1D9F2645C81}" type="parTrans" cxnId="{FE880127-B9FB-413D-9328-CC453C7F2FF9}">
      <dgm:prSet/>
      <dgm:spPr/>
      <dgm:t>
        <a:bodyPr/>
        <a:lstStyle/>
        <a:p>
          <a:endParaRPr kumimoji="1" lang="ja-JP" altLang="en-US"/>
        </a:p>
      </dgm:t>
    </dgm:pt>
    <dgm:pt modelId="{78DB2A0F-FFD8-42B4-A9B6-3F4F33BF2961}" type="sibTrans" cxnId="{FE880127-B9FB-413D-9328-CC453C7F2FF9}">
      <dgm:prSet/>
      <dgm:spPr/>
      <dgm:t>
        <a:bodyPr/>
        <a:lstStyle/>
        <a:p>
          <a:endParaRPr kumimoji="1" lang="ja-JP" altLang="en-US"/>
        </a:p>
      </dgm:t>
    </dgm:pt>
    <dgm:pt modelId="{E5C0FB25-842F-46D5-A456-0AC2184B6378}">
      <dgm:prSet custT="1"/>
      <dgm:spPr/>
      <dgm:t>
        <a:bodyPr/>
        <a:lstStyle/>
        <a:p>
          <a:r>
            <a:rPr kumimoji="1" lang="ja-JP" altLang="en-US" sz="1600" dirty="0"/>
            <a:t>神奈川県看護職員の確保及び資質向上推進委員会でかながわ地域看護師　　　　　　　　　　　　　　　　　　　　　　　　　の構想について共有　　　　　　　　　　　      </a:t>
          </a:r>
          <a:r>
            <a:rPr kumimoji="1" lang="ja-JP" altLang="en-US" sz="1600" dirty="0">
              <a:solidFill>
                <a:srgbClr val="FF0000"/>
              </a:solidFill>
            </a:rPr>
            <a:t>出向元２施設　出校先２施設</a:t>
          </a:r>
          <a:endParaRPr kumimoji="1" lang="ja-JP" altLang="en-US" sz="1600" dirty="0"/>
        </a:p>
      </dgm:t>
    </dgm:pt>
    <dgm:pt modelId="{BBB81821-7E68-465C-A710-0525D41EB5CD}" type="parTrans" cxnId="{D4200C51-E19B-4B16-BB1D-96113658C9F1}">
      <dgm:prSet/>
      <dgm:spPr/>
      <dgm:t>
        <a:bodyPr/>
        <a:lstStyle/>
        <a:p>
          <a:endParaRPr kumimoji="1" lang="ja-JP" altLang="en-US"/>
        </a:p>
      </dgm:t>
    </dgm:pt>
    <dgm:pt modelId="{AB92243C-ECA0-491D-BD7B-4C3563646739}" type="sibTrans" cxnId="{D4200C51-E19B-4B16-BB1D-96113658C9F1}">
      <dgm:prSet/>
      <dgm:spPr/>
      <dgm:t>
        <a:bodyPr/>
        <a:lstStyle/>
        <a:p>
          <a:endParaRPr kumimoji="1" lang="ja-JP" altLang="en-US"/>
        </a:p>
      </dgm:t>
    </dgm:pt>
    <dgm:pt modelId="{3B266775-4C30-43F5-B1F4-3B27B3C4BA85}" type="pres">
      <dgm:prSet presAssocID="{370C5A10-66F2-41C7-AD97-E2B6803CF50C}" presName="linearFlow" presStyleCnt="0">
        <dgm:presLayoutVars>
          <dgm:dir/>
          <dgm:animLvl val="lvl"/>
          <dgm:resizeHandles val="exact"/>
        </dgm:presLayoutVars>
      </dgm:prSet>
      <dgm:spPr/>
    </dgm:pt>
    <dgm:pt modelId="{247C8AFD-17D5-4358-95D9-A766291F9C8C}" type="pres">
      <dgm:prSet presAssocID="{8322EF96-FEE6-4F1D-B2F2-276142E84470}" presName="composite" presStyleCnt="0"/>
      <dgm:spPr/>
    </dgm:pt>
    <dgm:pt modelId="{877D5900-41BD-4F8C-97FA-BDDEB1538670}" type="pres">
      <dgm:prSet presAssocID="{8322EF96-FEE6-4F1D-B2F2-276142E84470}" presName="parentText" presStyleLbl="alignNode1" presStyleIdx="0" presStyleCnt="8">
        <dgm:presLayoutVars>
          <dgm:chMax val="1"/>
          <dgm:bulletEnabled val="1"/>
        </dgm:presLayoutVars>
      </dgm:prSet>
      <dgm:spPr/>
    </dgm:pt>
    <dgm:pt modelId="{D76C0885-C5E9-4924-8F9B-9FDC603AA7DE}" type="pres">
      <dgm:prSet presAssocID="{8322EF96-FEE6-4F1D-B2F2-276142E84470}" presName="descendantText" presStyleLbl="alignAcc1" presStyleIdx="0" presStyleCnt="8">
        <dgm:presLayoutVars>
          <dgm:bulletEnabled val="1"/>
        </dgm:presLayoutVars>
      </dgm:prSet>
      <dgm:spPr/>
    </dgm:pt>
    <dgm:pt modelId="{C6E9E961-F62C-4667-AF2B-8F82E5C90802}" type="pres">
      <dgm:prSet presAssocID="{D8342102-3396-4694-B8F6-3C4C87CD56CE}" presName="sp" presStyleCnt="0"/>
      <dgm:spPr/>
    </dgm:pt>
    <dgm:pt modelId="{52C27D10-BD3B-452A-B87E-8B695EB00B35}" type="pres">
      <dgm:prSet presAssocID="{9A3C87C5-6AC8-40F4-A477-825BC05A0AB8}" presName="composite" presStyleCnt="0"/>
      <dgm:spPr/>
    </dgm:pt>
    <dgm:pt modelId="{8F9D0F0D-BF80-4665-A1A1-DC4FEF0E80C7}" type="pres">
      <dgm:prSet presAssocID="{9A3C87C5-6AC8-40F4-A477-825BC05A0AB8}" presName="parentText" presStyleLbl="alignNode1" presStyleIdx="1" presStyleCnt="8">
        <dgm:presLayoutVars>
          <dgm:chMax val="1"/>
          <dgm:bulletEnabled val="1"/>
        </dgm:presLayoutVars>
      </dgm:prSet>
      <dgm:spPr/>
    </dgm:pt>
    <dgm:pt modelId="{DFCFF5A7-4FD7-4ED9-97F5-07DDE10354D5}" type="pres">
      <dgm:prSet presAssocID="{9A3C87C5-6AC8-40F4-A477-825BC05A0AB8}" presName="descendantText" presStyleLbl="alignAcc1" presStyleIdx="1" presStyleCnt="8">
        <dgm:presLayoutVars>
          <dgm:bulletEnabled val="1"/>
        </dgm:presLayoutVars>
      </dgm:prSet>
      <dgm:spPr/>
    </dgm:pt>
    <dgm:pt modelId="{06BAAE14-0573-4FF6-AA75-D6F9ED117A4C}" type="pres">
      <dgm:prSet presAssocID="{CB2B7074-CAD0-4F15-B572-C7EDC34FA5E7}" presName="sp" presStyleCnt="0"/>
      <dgm:spPr/>
    </dgm:pt>
    <dgm:pt modelId="{E53D527E-3937-469D-91B1-1DEECDC1EBCA}" type="pres">
      <dgm:prSet presAssocID="{3A9604D7-7EA9-4A4C-87AD-408DC9BB3C17}" presName="composite" presStyleCnt="0"/>
      <dgm:spPr/>
    </dgm:pt>
    <dgm:pt modelId="{E3CEF0F5-C3F4-4F1D-ABBC-CD29A43B9B9C}" type="pres">
      <dgm:prSet presAssocID="{3A9604D7-7EA9-4A4C-87AD-408DC9BB3C17}" presName="parentText" presStyleLbl="alignNode1" presStyleIdx="2" presStyleCnt="8">
        <dgm:presLayoutVars>
          <dgm:chMax val="1"/>
          <dgm:bulletEnabled val="1"/>
        </dgm:presLayoutVars>
      </dgm:prSet>
      <dgm:spPr/>
    </dgm:pt>
    <dgm:pt modelId="{8EC0C1A5-CC11-45B1-B834-930410440020}" type="pres">
      <dgm:prSet presAssocID="{3A9604D7-7EA9-4A4C-87AD-408DC9BB3C17}" presName="descendantText" presStyleLbl="alignAcc1" presStyleIdx="2" presStyleCnt="8">
        <dgm:presLayoutVars>
          <dgm:bulletEnabled val="1"/>
        </dgm:presLayoutVars>
      </dgm:prSet>
      <dgm:spPr/>
    </dgm:pt>
    <dgm:pt modelId="{C80FF95F-3B42-4A57-B8B4-6DC82F7D4E42}" type="pres">
      <dgm:prSet presAssocID="{B3363C27-9651-4D73-946A-20382C922515}" presName="sp" presStyleCnt="0"/>
      <dgm:spPr/>
    </dgm:pt>
    <dgm:pt modelId="{30B2A517-3D3A-4E83-A4EE-49BDC7A29522}" type="pres">
      <dgm:prSet presAssocID="{ED818C1E-BF6A-4208-9780-C69AF62E5E71}" presName="composite" presStyleCnt="0"/>
      <dgm:spPr/>
    </dgm:pt>
    <dgm:pt modelId="{5AD247F5-4A67-4FB0-9A25-BD575630E518}" type="pres">
      <dgm:prSet presAssocID="{ED818C1E-BF6A-4208-9780-C69AF62E5E71}" presName="parentText" presStyleLbl="alignNode1" presStyleIdx="3" presStyleCnt="8">
        <dgm:presLayoutVars>
          <dgm:chMax val="1"/>
          <dgm:bulletEnabled val="1"/>
        </dgm:presLayoutVars>
      </dgm:prSet>
      <dgm:spPr/>
    </dgm:pt>
    <dgm:pt modelId="{850D422E-7B36-4ADD-9069-ED24A2290CEE}" type="pres">
      <dgm:prSet presAssocID="{ED818C1E-BF6A-4208-9780-C69AF62E5E71}" presName="descendantText" presStyleLbl="alignAcc1" presStyleIdx="3" presStyleCnt="8">
        <dgm:presLayoutVars>
          <dgm:bulletEnabled val="1"/>
        </dgm:presLayoutVars>
      </dgm:prSet>
      <dgm:spPr/>
    </dgm:pt>
    <dgm:pt modelId="{68A557F2-8C66-4B7E-AC69-B5E2B20BF24D}" type="pres">
      <dgm:prSet presAssocID="{5D84FE74-D44D-44E4-ABFA-54640EBE4971}" presName="sp" presStyleCnt="0"/>
      <dgm:spPr/>
    </dgm:pt>
    <dgm:pt modelId="{57ED4165-1478-4191-BC56-4629CA7D0A4B}" type="pres">
      <dgm:prSet presAssocID="{D7D93E9A-0ECD-42FA-BF89-07FFB5A4E544}" presName="composite" presStyleCnt="0"/>
      <dgm:spPr/>
    </dgm:pt>
    <dgm:pt modelId="{37774FD1-FAF9-4287-9DEB-D57608515DBF}" type="pres">
      <dgm:prSet presAssocID="{D7D93E9A-0ECD-42FA-BF89-07FFB5A4E544}" presName="parentText" presStyleLbl="alignNode1" presStyleIdx="4" presStyleCnt="8">
        <dgm:presLayoutVars>
          <dgm:chMax val="1"/>
          <dgm:bulletEnabled val="1"/>
        </dgm:presLayoutVars>
      </dgm:prSet>
      <dgm:spPr/>
    </dgm:pt>
    <dgm:pt modelId="{3AB267A2-16D9-4FCE-9294-3FF148DAD7CB}" type="pres">
      <dgm:prSet presAssocID="{D7D93E9A-0ECD-42FA-BF89-07FFB5A4E544}" presName="descendantText" presStyleLbl="alignAcc1" presStyleIdx="4" presStyleCnt="8" custScaleY="144897">
        <dgm:presLayoutVars>
          <dgm:bulletEnabled val="1"/>
        </dgm:presLayoutVars>
      </dgm:prSet>
      <dgm:spPr/>
    </dgm:pt>
    <dgm:pt modelId="{90ECA36E-D854-4A7F-824F-51ABE8991E9A}" type="pres">
      <dgm:prSet presAssocID="{9902D2EB-685C-4061-A8F6-6FC383875629}" presName="sp" presStyleCnt="0"/>
      <dgm:spPr/>
    </dgm:pt>
    <dgm:pt modelId="{ECF06C19-521B-4DC9-8EB0-5CA8E3E08EEC}" type="pres">
      <dgm:prSet presAssocID="{CAB98FD0-A517-4164-913C-EC9FF7581786}" presName="composite" presStyleCnt="0"/>
      <dgm:spPr/>
    </dgm:pt>
    <dgm:pt modelId="{4380C783-7867-44C8-A95D-74B5915F55B5}" type="pres">
      <dgm:prSet presAssocID="{CAB98FD0-A517-4164-913C-EC9FF7581786}" presName="parentText" presStyleLbl="alignNode1" presStyleIdx="5" presStyleCnt="8">
        <dgm:presLayoutVars>
          <dgm:chMax val="1"/>
          <dgm:bulletEnabled val="1"/>
        </dgm:presLayoutVars>
      </dgm:prSet>
      <dgm:spPr/>
    </dgm:pt>
    <dgm:pt modelId="{97722029-3833-4BE1-81B6-791B0036D7E5}" type="pres">
      <dgm:prSet presAssocID="{CAB98FD0-A517-4164-913C-EC9FF7581786}" presName="descendantText" presStyleLbl="alignAcc1" presStyleIdx="5" presStyleCnt="8" custScaleY="86376">
        <dgm:presLayoutVars>
          <dgm:bulletEnabled val="1"/>
        </dgm:presLayoutVars>
      </dgm:prSet>
      <dgm:spPr/>
    </dgm:pt>
    <dgm:pt modelId="{14592C8D-A15A-4641-A0F0-5161048893FE}" type="pres">
      <dgm:prSet presAssocID="{ECCCE86D-CF8B-4862-AF39-91D266757DDD}" presName="sp" presStyleCnt="0"/>
      <dgm:spPr/>
    </dgm:pt>
    <dgm:pt modelId="{7E3852B2-5A59-4A97-B66C-9061D7C9A72C}" type="pres">
      <dgm:prSet presAssocID="{D368D73E-6F07-4FCB-A475-6F29DDE48E8F}" presName="composite" presStyleCnt="0"/>
      <dgm:spPr/>
    </dgm:pt>
    <dgm:pt modelId="{62EF8F16-2BF8-4711-89DF-BCB6AF87396A}" type="pres">
      <dgm:prSet presAssocID="{D368D73E-6F07-4FCB-A475-6F29DDE48E8F}" presName="parentText" presStyleLbl="alignNode1" presStyleIdx="6" presStyleCnt="8">
        <dgm:presLayoutVars>
          <dgm:chMax val="1"/>
          <dgm:bulletEnabled val="1"/>
        </dgm:presLayoutVars>
      </dgm:prSet>
      <dgm:spPr/>
    </dgm:pt>
    <dgm:pt modelId="{E773EB92-0E28-4382-8715-341971C8F555}" type="pres">
      <dgm:prSet presAssocID="{D368D73E-6F07-4FCB-A475-6F29DDE48E8F}" presName="descendantText" presStyleLbl="alignAcc1" presStyleIdx="6" presStyleCnt="8" custLinFactNeighborX="561" custLinFactNeighborY="1070">
        <dgm:presLayoutVars>
          <dgm:bulletEnabled val="1"/>
        </dgm:presLayoutVars>
      </dgm:prSet>
      <dgm:spPr/>
    </dgm:pt>
    <dgm:pt modelId="{FE8218F7-53A3-4CE3-B617-BD919EE3B10F}" type="pres">
      <dgm:prSet presAssocID="{148FBD9E-C633-44C7-9800-0188FA6A7002}" presName="sp" presStyleCnt="0"/>
      <dgm:spPr/>
    </dgm:pt>
    <dgm:pt modelId="{FC903A66-CA8B-4D50-B99E-CD4CD1AAC86C}" type="pres">
      <dgm:prSet presAssocID="{6BF6A8B5-35B3-4826-9536-73338C2E9ECC}" presName="composite" presStyleCnt="0"/>
      <dgm:spPr/>
    </dgm:pt>
    <dgm:pt modelId="{8249DF31-617F-41E4-ADC5-F58FED723DBC}" type="pres">
      <dgm:prSet presAssocID="{6BF6A8B5-35B3-4826-9536-73338C2E9ECC}" presName="parentText" presStyleLbl="alignNode1" presStyleIdx="7" presStyleCnt="8">
        <dgm:presLayoutVars>
          <dgm:chMax val="1"/>
          <dgm:bulletEnabled val="1"/>
        </dgm:presLayoutVars>
      </dgm:prSet>
      <dgm:spPr/>
    </dgm:pt>
    <dgm:pt modelId="{158E776E-FA19-48D1-9552-686D57BF6191}" type="pres">
      <dgm:prSet presAssocID="{6BF6A8B5-35B3-4826-9536-73338C2E9ECC}" presName="descendantText" presStyleLbl="alignAcc1" presStyleIdx="7" presStyleCnt="8" custScaleY="101346">
        <dgm:presLayoutVars>
          <dgm:bulletEnabled val="1"/>
        </dgm:presLayoutVars>
      </dgm:prSet>
      <dgm:spPr/>
    </dgm:pt>
  </dgm:ptLst>
  <dgm:cxnLst>
    <dgm:cxn modelId="{97B9F904-3F80-4AA0-8B61-92EFC96D1572}" srcId="{3A9604D7-7EA9-4A4C-87AD-408DC9BB3C17}" destId="{EA433EF6-DA07-46FD-BDA3-41DE81F5E9B7}" srcOrd="0" destOrd="0" parTransId="{1E17DEDD-A137-444A-B6A4-C3D5E9B303DF}" sibTransId="{BB6D10B4-21DE-4D05-BA52-BD5757666B1A}"/>
    <dgm:cxn modelId="{D1FD920B-80FC-4A90-B9CF-27AAC328F056}" srcId="{370C5A10-66F2-41C7-AD97-E2B6803CF50C}" destId="{D7D93E9A-0ECD-42FA-BF89-07FFB5A4E544}" srcOrd="4" destOrd="0" parTransId="{1807BB53-11FF-46F7-A1A9-FA79594A0BC0}" sibTransId="{9902D2EB-685C-4061-A8F6-6FC383875629}"/>
    <dgm:cxn modelId="{8FB91812-4BE6-4EF4-B9F1-C2A35898925A}" type="presOf" srcId="{D368D73E-6F07-4FCB-A475-6F29DDE48E8F}" destId="{62EF8F16-2BF8-4711-89DF-BCB6AF87396A}" srcOrd="0" destOrd="0" presId="urn:microsoft.com/office/officeart/2005/8/layout/chevron2"/>
    <dgm:cxn modelId="{145E8118-5016-4ABC-AC0F-BAB97F442FDF}" type="presOf" srcId="{ED818C1E-BF6A-4208-9780-C69AF62E5E71}" destId="{5AD247F5-4A67-4FB0-9A25-BD575630E518}" srcOrd="0" destOrd="0" presId="urn:microsoft.com/office/officeart/2005/8/layout/chevron2"/>
    <dgm:cxn modelId="{FE880127-B9FB-413D-9328-CC453C7F2FF9}" srcId="{CAB98FD0-A517-4164-913C-EC9FF7581786}" destId="{0E5BEEC8-71A4-410A-8E15-BDC4F1CD5EF1}" srcOrd="0" destOrd="0" parTransId="{01325AB7-E414-4F21-AA66-D1D9F2645C81}" sibTransId="{78DB2A0F-FFD8-42B4-A9B6-3F4F33BF2961}"/>
    <dgm:cxn modelId="{1AC9B72D-42D4-4573-A8FA-D52480E538BD}" srcId="{D368D73E-6F07-4FCB-A475-6F29DDE48E8F}" destId="{577B1805-6AEE-4E5F-A8D7-EAF2FBD94764}" srcOrd="0" destOrd="0" parTransId="{804052B0-1A77-4D1D-A92A-ED6B8423912B}" sibTransId="{F5D18CBA-D1C1-47AA-9F38-59DC463DA34A}"/>
    <dgm:cxn modelId="{3370F45D-5FCE-4FBF-B6DB-C9EEBB01E4F8}" type="presOf" srcId="{370C5A10-66F2-41C7-AD97-E2B6803CF50C}" destId="{3B266775-4C30-43F5-B1F4-3B27B3C4BA85}" srcOrd="0" destOrd="0" presId="urn:microsoft.com/office/officeart/2005/8/layout/chevron2"/>
    <dgm:cxn modelId="{D981D641-3B63-4A29-AB9F-97C0913390F1}" srcId="{370C5A10-66F2-41C7-AD97-E2B6803CF50C}" destId="{6BF6A8B5-35B3-4826-9536-73338C2E9ECC}" srcOrd="7" destOrd="0" parTransId="{1DDDC233-CF80-43E4-BD84-33695DF9E76C}" sibTransId="{08AB8D40-465F-420F-A36B-026089779C9C}"/>
    <dgm:cxn modelId="{B1F88A44-BECD-44A2-8A00-6F53F5A2FA4B}" type="presOf" srcId="{B0C7D436-A643-41F6-A877-EC1DC86CC8CA}" destId="{850D422E-7B36-4ADD-9069-ED24A2290CEE}" srcOrd="0" destOrd="0" presId="urn:microsoft.com/office/officeart/2005/8/layout/chevron2"/>
    <dgm:cxn modelId="{11888D46-C749-456B-AB39-5A008D332E1D}" type="presOf" srcId="{8322EF96-FEE6-4F1D-B2F2-276142E84470}" destId="{877D5900-41BD-4F8C-97FA-BDDEB1538670}" srcOrd="0" destOrd="0" presId="urn:microsoft.com/office/officeart/2005/8/layout/chevron2"/>
    <dgm:cxn modelId="{EBB72C70-1268-4F4E-9161-0B96670AD69D}" type="presOf" srcId="{D7D93E9A-0ECD-42FA-BF89-07FFB5A4E544}" destId="{37774FD1-FAF9-4287-9DEB-D57608515DBF}" srcOrd="0" destOrd="0" presId="urn:microsoft.com/office/officeart/2005/8/layout/chevron2"/>
    <dgm:cxn modelId="{5D598570-1458-4876-8993-C6BD9C00BDC8}" type="presOf" srcId="{0E5BEEC8-71A4-410A-8E15-BDC4F1CD5EF1}" destId="{97722029-3833-4BE1-81B6-791B0036D7E5}" srcOrd="0" destOrd="0" presId="urn:microsoft.com/office/officeart/2005/8/layout/chevron2"/>
    <dgm:cxn modelId="{D4200C51-E19B-4B16-BB1D-96113658C9F1}" srcId="{D7D93E9A-0ECD-42FA-BF89-07FFB5A4E544}" destId="{E5C0FB25-842F-46D5-A456-0AC2184B6378}" srcOrd="0" destOrd="0" parTransId="{BBB81821-7E68-465C-A710-0525D41EB5CD}" sibTransId="{AB92243C-ECA0-491D-BD7B-4C3563646739}"/>
    <dgm:cxn modelId="{782F5A52-2C5B-4142-9C0F-C512D44C0FC9}" type="presOf" srcId="{EA433EF6-DA07-46FD-BDA3-41DE81F5E9B7}" destId="{8EC0C1A5-CC11-45B1-B834-930410440020}" srcOrd="0" destOrd="0" presId="urn:microsoft.com/office/officeart/2005/8/layout/chevron2"/>
    <dgm:cxn modelId="{93686C76-79FD-4418-94A2-C404759AE0A0}" type="presOf" srcId="{2468E8F5-B095-4867-A844-D7DF29E2C0CE}" destId="{DFCFF5A7-4FD7-4ED9-97F5-07DDE10354D5}" srcOrd="0" destOrd="0" presId="urn:microsoft.com/office/officeart/2005/8/layout/chevron2"/>
    <dgm:cxn modelId="{9F5DB076-D5C8-44EA-BC3B-86D24DA8CA9A}" srcId="{370C5A10-66F2-41C7-AD97-E2B6803CF50C}" destId="{D368D73E-6F07-4FCB-A475-6F29DDE48E8F}" srcOrd="6" destOrd="0" parTransId="{3B81CA15-1355-43AC-B4D3-C62FCA0501D5}" sibTransId="{148FBD9E-C633-44C7-9800-0188FA6A7002}"/>
    <dgm:cxn modelId="{C1830358-A623-4B58-B27F-34972425223F}" type="presOf" srcId="{9A3C87C5-6AC8-40F4-A477-825BC05A0AB8}" destId="{8F9D0F0D-BF80-4665-A1A1-DC4FEF0E80C7}" srcOrd="0" destOrd="0" presId="urn:microsoft.com/office/officeart/2005/8/layout/chevron2"/>
    <dgm:cxn modelId="{51C69579-2F43-4AD8-A9E6-C0F3278C2FA8}" type="presOf" srcId="{6BF6A8B5-35B3-4826-9536-73338C2E9ECC}" destId="{8249DF31-617F-41E4-ADC5-F58FED723DBC}" srcOrd="0" destOrd="0" presId="urn:microsoft.com/office/officeart/2005/8/layout/chevron2"/>
    <dgm:cxn modelId="{E92CEC7A-2251-4451-BE94-E973A825FE18}" srcId="{9A3C87C5-6AC8-40F4-A477-825BC05A0AB8}" destId="{2468E8F5-B095-4867-A844-D7DF29E2C0CE}" srcOrd="0" destOrd="0" parTransId="{FB8B4F8C-2931-4324-A79B-96A19CC5013D}" sibTransId="{44289F0B-EE31-4C5B-83FB-0927C0F9AF4D}"/>
    <dgm:cxn modelId="{F7D5DA7B-A46F-44FE-BFA6-BEBE11CC436B}" type="presOf" srcId="{E5C0FB25-842F-46D5-A456-0AC2184B6378}" destId="{3AB267A2-16D9-4FCE-9294-3FF148DAD7CB}" srcOrd="0" destOrd="0" presId="urn:microsoft.com/office/officeart/2005/8/layout/chevron2"/>
    <dgm:cxn modelId="{CCBE579A-5269-49DA-BCC1-D2FA1C977461}" srcId="{370C5A10-66F2-41C7-AD97-E2B6803CF50C}" destId="{9A3C87C5-6AC8-40F4-A477-825BC05A0AB8}" srcOrd="1" destOrd="0" parTransId="{0FF8DEBD-7E0A-4BC3-A6A1-41A253DCF948}" sibTransId="{CB2B7074-CAD0-4F15-B572-C7EDC34FA5E7}"/>
    <dgm:cxn modelId="{E51399A2-BDF9-4E59-AFAE-9D0CF9DFF3D4}" srcId="{370C5A10-66F2-41C7-AD97-E2B6803CF50C}" destId="{3A9604D7-7EA9-4A4C-87AD-408DC9BB3C17}" srcOrd="2" destOrd="0" parTransId="{78F4D72E-B89F-4847-8A4D-AF56B43CBEF0}" sibTransId="{B3363C27-9651-4D73-946A-20382C922515}"/>
    <dgm:cxn modelId="{2EDAC4A9-63DF-462B-93C7-E2CEC2DBB3EE}" srcId="{370C5A10-66F2-41C7-AD97-E2B6803CF50C}" destId="{ED818C1E-BF6A-4208-9780-C69AF62E5E71}" srcOrd="3" destOrd="0" parTransId="{2931ED4A-070B-4BA4-B677-9C9643A78601}" sibTransId="{5D84FE74-D44D-44E4-ABFA-54640EBE4971}"/>
    <dgm:cxn modelId="{91438DAC-B5A3-4221-B487-1A2EAC72E7F3}" type="presOf" srcId="{EB2AA837-1799-4B02-BB7A-D0436D7627D5}" destId="{D76C0885-C5E9-4924-8F9B-9FDC603AA7DE}" srcOrd="0" destOrd="0" presId="urn:microsoft.com/office/officeart/2005/8/layout/chevron2"/>
    <dgm:cxn modelId="{1CC69AB2-EA83-4864-88D5-425A15DBAEDA}" srcId="{6BF6A8B5-35B3-4826-9536-73338C2E9ECC}" destId="{14001E50-EC74-45EC-8B7C-688E86223742}" srcOrd="0" destOrd="0" parTransId="{B785A41A-E56D-430C-9692-ADA915ED235E}" sibTransId="{89E54718-6DE2-453C-9785-253CC1E3518E}"/>
    <dgm:cxn modelId="{208FBFB4-129A-4F02-9095-6A86A033D545}" type="presOf" srcId="{3A9604D7-7EA9-4A4C-87AD-408DC9BB3C17}" destId="{E3CEF0F5-C3F4-4F1D-ABBC-CD29A43B9B9C}" srcOrd="0" destOrd="0" presId="urn:microsoft.com/office/officeart/2005/8/layout/chevron2"/>
    <dgm:cxn modelId="{BFDC66B5-CFEB-425F-977B-D0D0C191FEDD}" srcId="{8322EF96-FEE6-4F1D-B2F2-276142E84470}" destId="{EB2AA837-1799-4B02-BB7A-D0436D7627D5}" srcOrd="0" destOrd="0" parTransId="{2E32DF15-73B1-4148-A7C8-2D0718AA4AE1}" sibTransId="{FC68EDEA-D95D-4AE2-858C-37607FDB938D}"/>
    <dgm:cxn modelId="{3E24A5CB-46A7-4A2B-873C-0243365924B4}" srcId="{370C5A10-66F2-41C7-AD97-E2B6803CF50C}" destId="{CAB98FD0-A517-4164-913C-EC9FF7581786}" srcOrd="5" destOrd="0" parTransId="{C2AA31F4-D0CF-4339-9B35-659EDCE05E34}" sibTransId="{ECCCE86D-CF8B-4862-AF39-91D266757DDD}"/>
    <dgm:cxn modelId="{212BF4D1-428C-45A6-951E-6C9F88AB45AB}" type="presOf" srcId="{14001E50-EC74-45EC-8B7C-688E86223742}" destId="{158E776E-FA19-48D1-9552-686D57BF6191}" srcOrd="0" destOrd="0" presId="urn:microsoft.com/office/officeart/2005/8/layout/chevron2"/>
    <dgm:cxn modelId="{96ABE6D4-97C3-4341-8954-430CCCFCBDEA}" srcId="{370C5A10-66F2-41C7-AD97-E2B6803CF50C}" destId="{8322EF96-FEE6-4F1D-B2F2-276142E84470}" srcOrd="0" destOrd="0" parTransId="{6B04EB59-2EFA-48B2-AF9E-2A71D68ABC06}" sibTransId="{D8342102-3396-4694-B8F6-3C4C87CD56CE}"/>
    <dgm:cxn modelId="{B19206D9-EDB4-4067-ACA1-F1A36BBDD832}" type="presOf" srcId="{CAB98FD0-A517-4164-913C-EC9FF7581786}" destId="{4380C783-7867-44C8-A95D-74B5915F55B5}" srcOrd="0" destOrd="0" presId="urn:microsoft.com/office/officeart/2005/8/layout/chevron2"/>
    <dgm:cxn modelId="{697751F8-6DC6-40E6-AE1B-8CBAF338C845}" type="presOf" srcId="{577B1805-6AEE-4E5F-A8D7-EAF2FBD94764}" destId="{E773EB92-0E28-4382-8715-341971C8F555}" srcOrd="0" destOrd="0" presId="urn:microsoft.com/office/officeart/2005/8/layout/chevron2"/>
    <dgm:cxn modelId="{E674F0FC-83D6-463F-8457-E92598D90BAE}" srcId="{ED818C1E-BF6A-4208-9780-C69AF62E5E71}" destId="{B0C7D436-A643-41F6-A877-EC1DC86CC8CA}" srcOrd="0" destOrd="0" parTransId="{38589969-0DCF-4BC3-8250-6B9C9A282887}" sibTransId="{FF866AF5-7791-45D0-A294-AABE3226791B}"/>
    <dgm:cxn modelId="{A8E6C818-37AE-4B82-BB75-5BB3ADD8E2ED}" type="presParOf" srcId="{3B266775-4C30-43F5-B1F4-3B27B3C4BA85}" destId="{247C8AFD-17D5-4358-95D9-A766291F9C8C}" srcOrd="0" destOrd="0" presId="urn:microsoft.com/office/officeart/2005/8/layout/chevron2"/>
    <dgm:cxn modelId="{04810E33-0DF8-43B1-B9F6-0BE19DD0F417}" type="presParOf" srcId="{247C8AFD-17D5-4358-95D9-A766291F9C8C}" destId="{877D5900-41BD-4F8C-97FA-BDDEB1538670}" srcOrd="0" destOrd="0" presId="urn:microsoft.com/office/officeart/2005/8/layout/chevron2"/>
    <dgm:cxn modelId="{282524A4-12AD-4158-A533-1EE3B84E0595}" type="presParOf" srcId="{247C8AFD-17D5-4358-95D9-A766291F9C8C}" destId="{D76C0885-C5E9-4924-8F9B-9FDC603AA7DE}" srcOrd="1" destOrd="0" presId="urn:microsoft.com/office/officeart/2005/8/layout/chevron2"/>
    <dgm:cxn modelId="{A0B74D07-167B-4291-8477-22F35DCCAA06}" type="presParOf" srcId="{3B266775-4C30-43F5-B1F4-3B27B3C4BA85}" destId="{C6E9E961-F62C-4667-AF2B-8F82E5C90802}" srcOrd="1" destOrd="0" presId="urn:microsoft.com/office/officeart/2005/8/layout/chevron2"/>
    <dgm:cxn modelId="{DD04C804-97B6-4EA2-B1F1-7EDC70BE88A6}" type="presParOf" srcId="{3B266775-4C30-43F5-B1F4-3B27B3C4BA85}" destId="{52C27D10-BD3B-452A-B87E-8B695EB00B35}" srcOrd="2" destOrd="0" presId="urn:microsoft.com/office/officeart/2005/8/layout/chevron2"/>
    <dgm:cxn modelId="{12D8A84C-DE9D-438E-8E14-84AA1BCAFAA0}" type="presParOf" srcId="{52C27D10-BD3B-452A-B87E-8B695EB00B35}" destId="{8F9D0F0D-BF80-4665-A1A1-DC4FEF0E80C7}" srcOrd="0" destOrd="0" presId="urn:microsoft.com/office/officeart/2005/8/layout/chevron2"/>
    <dgm:cxn modelId="{BBDF4A11-F502-4C11-9D35-22C1E6C13ED0}" type="presParOf" srcId="{52C27D10-BD3B-452A-B87E-8B695EB00B35}" destId="{DFCFF5A7-4FD7-4ED9-97F5-07DDE10354D5}" srcOrd="1" destOrd="0" presId="urn:microsoft.com/office/officeart/2005/8/layout/chevron2"/>
    <dgm:cxn modelId="{3DACE3C2-A090-45AE-80B8-FF1AFE499B30}" type="presParOf" srcId="{3B266775-4C30-43F5-B1F4-3B27B3C4BA85}" destId="{06BAAE14-0573-4FF6-AA75-D6F9ED117A4C}" srcOrd="3" destOrd="0" presId="urn:microsoft.com/office/officeart/2005/8/layout/chevron2"/>
    <dgm:cxn modelId="{FCB5F43B-D22C-4F00-99BA-FC6796414E34}" type="presParOf" srcId="{3B266775-4C30-43F5-B1F4-3B27B3C4BA85}" destId="{E53D527E-3937-469D-91B1-1DEECDC1EBCA}" srcOrd="4" destOrd="0" presId="urn:microsoft.com/office/officeart/2005/8/layout/chevron2"/>
    <dgm:cxn modelId="{921CE436-BA4B-4B41-BF3C-E7AC2E549D05}" type="presParOf" srcId="{E53D527E-3937-469D-91B1-1DEECDC1EBCA}" destId="{E3CEF0F5-C3F4-4F1D-ABBC-CD29A43B9B9C}" srcOrd="0" destOrd="0" presId="urn:microsoft.com/office/officeart/2005/8/layout/chevron2"/>
    <dgm:cxn modelId="{07AB76D2-0ECC-46F1-9946-47323A1317FF}" type="presParOf" srcId="{E53D527E-3937-469D-91B1-1DEECDC1EBCA}" destId="{8EC0C1A5-CC11-45B1-B834-930410440020}" srcOrd="1" destOrd="0" presId="urn:microsoft.com/office/officeart/2005/8/layout/chevron2"/>
    <dgm:cxn modelId="{80701536-C338-450A-96C5-4957B434616C}" type="presParOf" srcId="{3B266775-4C30-43F5-B1F4-3B27B3C4BA85}" destId="{C80FF95F-3B42-4A57-B8B4-6DC82F7D4E42}" srcOrd="5" destOrd="0" presId="urn:microsoft.com/office/officeart/2005/8/layout/chevron2"/>
    <dgm:cxn modelId="{218C0A7B-2E47-44B8-865F-8AD5240FDEAD}" type="presParOf" srcId="{3B266775-4C30-43F5-B1F4-3B27B3C4BA85}" destId="{30B2A517-3D3A-4E83-A4EE-49BDC7A29522}" srcOrd="6" destOrd="0" presId="urn:microsoft.com/office/officeart/2005/8/layout/chevron2"/>
    <dgm:cxn modelId="{954D26B2-9F47-42DF-AF90-E5987C4C70A6}" type="presParOf" srcId="{30B2A517-3D3A-4E83-A4EE-49BDC7A29522}" destId="{5AD247F5-4A67-4FB0-9A25-BD575630E518}" srcOrd="0" destOrd="0" presId="urn:microsoft.com/office/officeart/2005/8/layout/chevron2"/>
    <dgm:cxn modelId="{01BB1D1F-A5E4-4F81-AF0D-531F4B20CB40}" type="presParOf" srcId="{30B2A517-3D3A-4E83-A4EE-49BDC7A29522}" destId="{850D422E-7B36-4ADD-9069-ED24A2290CEE}" srcOrd="1" destOrd="0" presId="urn:microsoft.com/office/officeart/2005/8/layout/chevron2"/>
    <dgm:cxn modelId="{2F6BB567-F150-4545-B487-C1BBA9193AB0}" type="presParOf" srcId="{3B266775-4C30-43F5-B1F4-3B27B3C4BA85}" destId="{68A557F2-8C66-4B7E-AC69-B5E2B20BF24D}" srcOrd="7" destOrd="0" presId="urn:microsoft.com/office/officeart/2005/8/layout/chevron2"/>
    <dgm:cxn modelId="{7CE322BE-C451-4FEC-B06C-E0C56A6CF0A4}" type="presParOf" srcId="{3B266775-4C30-43F5-B1F4-3B27B3C4BA85}" destId="{57ED4165-1478-4191-BC56-4629CA7D0A4B}" srcOrd="8" destOrd="0" presId="urn:microsoft.com/office/officeart/2005/8/layout/chevron2"/>
    <dgm:cxn modelId="{53FFB371-5762-466A-8E19-F89B88EA6EE7}" type="presParOf" srcId="{57ED4165-1478-4191-BC56-4629CA7D0A4B}" destId="{37774FD1-FAF9-4287-9DEB-D57608515DBF}" srcOrd="0" destOrd="0" presId="urn:microsoft.com/office/officeart/2005/8/layout/chevron2"/>
    <dgm:cxn modelId="{2A94B852-141C-4F84-936F-D5410E263A86}" type="presParOf" srcId="{57ED4165-1478-4191-BC56-4629CA7D0A4B}" destId="{3AB267A2-16D9-4FCE-9294-3FF148DAD7CB}" srcOrd="1" destOrd="0" presId="urn:microsoft.com/office/officeart/2005/8/layout/chevron2"/>
    <dgm:cxn modelId="{16A397D4-159B-424A-84EE-79AD92AB4E87}" type="presParOf" srcId="{3B266775-4C30-43F5-B1F4-3B27B3C4BA85}" destId="{90ECA36E-D854-4A7F-824F-51ABE8991E9A}" srcOrd="9" destOrd="0" presId="urn:microsoft.com/office/officeart/2005/8/layout/chevron2"/>
    <dgm:cxn modelId="{01B0076C-68D4-43D1-9512-085EDCB5D8D7}" type="presParOf" srcId="{3B266775-4C30-43F5-B1F4-3B27B3C4BA85}" destId="{ECF06C19-521B-4DC9-8EB0-5CA8E3E08EEC}" srcOrd="10" destOrd="0" presId="urn:microsoft.com/office/officeart/2005/8/layout/chevron2"/>
    <dgm:cxn modelId="{9D617C61-0F1D-4BD5-AA2A-3DF6BC595611}" type="presParOf" srcId="{ECF06C19-521B-4DC9-8EB0-5CA8E3E08EEC}" destId="{4380C783-7867-44C8-A95D-74B5915F55B5}" srcOrd="0" destOrd="0" presId="urn:microsoft.com/office/officeart/2005/8/layout/chevron2"/>
    <dgm:cxn modelId="{9DD25525-CA03-4C18-9DF2-5278056EC339}" type="presParOf" srcId="{ECF06C19-521B-4DC9-8EB0-5CA8E3E08EEC}" destId="{97722029-3833-4BE1-81B6-791B0036D7E5}" srcOrd="1" destOrd="0" presId="urn:microsoft.com/office/officeart/2005/8/layout/chevron2"/>
    <dgm:cxn modelId="{7F72F407-A629-4F58-9875-F56B959DED34}" type="presParOf" srcId="{3B266775-4C30-43F5-B1F4-3B27B3C4BA85}" destId="{14592C8D-A15A-4641-A0F0-5161048893FE}" srcOrd="11" destOrd="0" presId="urn:microsoft.com/office/officeart/2005/8/layout/chevron2"/>
    <dgm:cxn modelId="{58EEF11B-02DD-4983-A5E4-04D038D88A18}" type="presParOf" srcId="{3B266775-4C30-43F5-B1F4-3B27B3C4BA85}" destId="{7E3852B2-5A59-4A97-B66C-9061D7C9A72C}" srcOrd="12" destOrd="0" presId="urn:microsoft.com/office/officeart/2005/8/layout/chevron2"/>
    <dgm:cxn modelId="{E7320AE2-5B70-473C-B0F0-0E1224D5E0E6}" type="presParOf" srcId="{7E3852B2-5A59-4A97-B66C-9061D7C9A72C}" destId="{62EF8F16-2BF8-4711-89DF-BCB6AF87396A}" srcOrd="0" destOrd="0" presId="urn:microsoft.com/office/officeart/2005/8/layout/chevron2"/>
    <dgm:cxn modelId="{20EF952F-9C82-4C14-8972-22D8935E4B6F}" type="presParOf" srcId="{7E3852B2-5A59-4A97-B66C-9061D7C9A72C}" destId="{E773EB92-0E28-4382-8715-341971C8F555}" srcOrd="1" destOrd="0" presId="urn:microsoft.com/office/officeart/2005/8/layout/chevron2"/>
    <dgm:cxn modelId="{CF63BF37-6825-4794-B7EC-D976980561F9}" type="presParOf" srcId="{3B266775-4C30-43F5-B1F4-3B27B3C4BA85}" destId="{FE8218F7-53A3-4CE3-B617-BD919EE3B10F}" srcOrd="13" destOrd="0" presId="urn:microsoft.com/office/officeart/2005/8/layout/chevron2"/>
    <dgm:cxn modelId="{925C1E7D-8B06-4C10-9293-E4188BEE0213}" type="presParOf" srcId="{3B266775-4C30-43F5-B1F4-3B27B3C4BA85}" destId="{FC903A66-CA8B-4D50-B99E-CD4CD1AAC86C}" srcOrd="14" destOrd="0" presId="urn:microsoft.com/office/officeart/2005/8/layout/chevron2"/>
    <dgm:cxn modelId="{988D490C-B456-49AA-9BEF-E0B0A35B3A05}" type="presParOf" srcId="{FC903A66-CA8B-4D50-B99E-CD4CD1AAC86C}" destId="{8249DF31-617F-41E4-ADC5-F58FED723DBC}" srcOrd="0" destOrd="0" presId="urn:microsoft.com/office/officeart/2005/8/layout/chevron2"/>
    <dgm:cxn modelId="{42DDE062-A122-49E6-9A71-6E75C6634ADE}" type="presParOf" srcId="{FC903A66-CA8B-4D50-B99E-CD4CD1AAC86C}" destId="{158E776E-FA19-48D1-9552-686D57BF619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240444-64FA-4DC5-B521-0EA4629E2F89}"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kumimoji="1" lang="ja-JP" altLang="en-US"/>
        </a:p>
      </dgm:t>
    </dgm:pt>
    <dgm:pt modelId="{1E0D111A-45C0-4BF6-BA74-5844AE9B184E}">
      <dgm:prSet phldrT="[テキスト]"/>
      <dgm:spPr/>
      <dgm:t>
        <a:bodyPr/>
        <a:lstStyle/>
        <a:p>
          <a:r>
            <a:rPr lang="ja-JP" altLang="en-US" dirty="0">
              <a:latin typeface="HG丸ｺﾞｼｯｸM-PRO" pitchFamily="50" charset="-128"/>
              <a:ea typeface="HG丸ｺﾞｼｯｸM-PRO" pitchFamily="50" charset="-128"/>
            </a:rPr>
            <a:t>キャリアビジョン、キャリア育成の取り組み</a:t>
          </a:r>
          <a:endParaRPr kumimoji="1" lang="ja-JP" altLang="en-US" dirty="0"/>
        </a:p>
      </dgm:t>
    </dgm:pt>
    <dgm:pt modelId="{1AF6E34C-FC8E-43EF-BDA1-62985FEDF6CD}" type="parTrans" cxnId="{5A66F705-5914-4C77-9235-FAC142B2B56A}">
      <dgm:prSet/>
      <dgm:spPr/>
      <dgm:t>
        <a:bodyPr/>
        <a:lstStyle/>
        <a:p>
          <a:endParaRPr kumimoji="1" lang="ja-JP" altLang="en-US"/>
        </a:p>
      </dgm:t>
    </dgm:pt>
    <dgm:pt modelId="{48AFAA45-3046-44EA-BF26-E1663C07D04A}" type="sibTrans" cxnId="{5A66F705-5914-4C77-9235-FAC142B2B56A}">
      <dgm:prSet/>
      <dgm:spPr/>
      <dgm:t>
        <a:bodyPr/>
        <a:lstStyle/>
        <a:p>
          <a:endParaRPr kumimoji="1" lang="ja-JP" altLang="en-US"/>
        </a:p>
      </dgm:t>
    </dgm:pt>
    <dgm:pt modelId="{92CDECD6-F4A1-4344-8B8B-969A6AB01825}">
      <dgm:prSet custT="1"/>
      <dgm:spPr/>
      <dgm:t>
        <a:bodyPr/>
        <a:lstStyle/>
        <a:p>
          <a:r>
            <a:rPr lang="ja-JP" altLang="en-US" sz="2000" dirty="0">
              <a:latin typeface="HG丸ｺﾞｼｯｸM-PRO" panose="020F0600000000000000" pitchFamily="50" charset="-128"/>
              <a:ea typeface="HG丸ｺﾞｼｯｸM-PRO" panose="020F0600000000000000" pitchFamily="50" charset="-128"/>
            </a:rPr>
            <a:t>当院看護職員数の４０％が新卒から就職の</a:t>
          </a:r>
          <a:endParaRPr lang="en-US" altLang="ja-JP" sz="2000" dirty="0">
            <a:latin typeface="HG丸ｺﾞｼｯｸM-PRO" panose="020F0600000000000000" pitchFamily="50" charset="-128"/>
            <a:ea typeface="HG丸ｺﾞｼｯｸM-PRO" panose="020F0600000000000000" pitchFamily="50" charset="-128"/>
          </a:endParaRPr>
        </a:p>
        <a:p>
          <a:r>
            <a:rPr lang="ja-JP" altLang="en-US" sz="2000" dirty="0">
              <a:latin typeface="HG丸ｺﾞｼｯｸM-PRO" panose="020F0600000000000000" pitchFamily="50" charset="-128"/>
              <a:ea typeface="HG丸ｺﾞｼｯｸM-PRO" panose="020F0600000000000000" pitchFamily="50" charset="-128"/>
            </a:rPr>
            <a:t>２０代看護師</a:t>
          </a:r>
          <a:endParaRPr lang="en-US" altLang="ja-JP" sz="2000" dirty="0">
            <a:latin typeface="HG丸ｺﾞｼｯｸM-PRO" panose="020F0600000000000000" pitchFamily="50" charset="-128"/>
            <a:ea typeface="HG丸ｺﾞｼｯｸM-PRO" panose="020F0600000000000000" pitchFamily="50" charset="-128"/>
          </a:endParaRPr>
        </a:p>
      </dgm:t>
    </dgm:pt>
    <dgm:pt modelId="{6EA9F167-A427-4908-91EA-1A35ED61F11F}" type="parTrans" cxnId="{1C3D5975-1C0E-4519-8343-2F2F4E742BBF}">
      <dgm:prSet/>
      <dgm:spPr/>
      <dgm:t>
        <a:bodyPr/>
        <a:lstStyle/>
        <a:p>
          <a:endParaRPr kumimoji="1" lang="ja-JP" altLang="en-US"/>
        </a:p>
      </dgm:t>
    </dgm:pt>
    <dgm:pt modelId="{00F70074-CF5A-4DEF-9BE5-C176185F6BD6}" type="sibTrans" cxnId="{1C3D5975-1C0E-4519-8343-2F2F4E742BBF}">
      <dgm:prSet/>
      <dgm:spPr/>
      <dgm:t>
        <a:bodyPr/>
        <a:lstStyle/>
        <a:p>
          <a:endParaRPr kumimoji="1" lang="ja-JP" altLang="en-US"/>
        </a:p>
      </dgm:t>
    </dgm:pt>
    <dgm:pt modelId="{B2C88E05-D8EA-426C-9FC4-6F8E8DCA171F}">
      <dgm:prSet/>
      <dgm:spPr/>
      <dgm:t>
        <a:bodyPr/>
        <a:lstStyle/>
        <a:p>
          <a:r>
            <a:rPr kumimoji="1" lang="ja-JP" altLang="en-US">
              <a:latin typeface="HG丸ｺﾞｼｯｸM-PRO" pitchFamily="50" charset="-128"/>
              <a:ea typeface="HG丸ｺﾞｼｯｸM-PRO" pitchFamily="50" charset="-128"/>
            </a:rPr>
            <a:t>精神科病院の社会的役割の理解促進</a:t>
          </a:r>
          <a:endParaRPr kumimoji="1" lang="en-US" altLang="ja-JP" dirty="0">
            <a:latin typeface="HG丸ｺﾞｼｯｸM-PRO" pitchFamily="50" charset="-128"/>
            <a:ea typeface="HG丸ｺﾞｼｯｸM-PRO" pitchFamily="50" charset="-128"/>
          </a:endParaRPr>
        </a:p>
      </dgm:t>
    </dgm:pt>
    <dgm:pt modelId="{E4A85D12-23E9-4858-B13B-F0F1D496D309}" type="parTrans" cxnId="{E92A31A0-7D97-43A5-940F-3CD9A852CA33}">
      <dgm:prSet/>
      <dgm:spPr/>
      <dgm:t>
        <a:bodyPr/>
        <a:lstStyle/>
        <a:p>
          <a:endParaRPr kumimoji="1" lang="ja-JP" altLang="en-US"/>
        </a:p>
      </dgm:t>
    </dgm:pt>
    <dgm:pt modelId="{2ABDFE29-4F9A-457B-9B48-C8D5A96D5347}" type="sibTrans" cxnId="{E92A31A0-7D97-43A5-940F-3CD9A852CA33}">
      <dgm:prSet/>
      <dgm:spPr/>
      <dgm:t>
        <a:bodyPr/>
        <a:lstStyle/>
        <a:p>
          <a:endParaRPr kumimoji="1" lang="ja-JP" altLang="en-US"/>
        </a:p>
      </dgm:t>
    </dgm:pt>
    <dgm:pt modelId="{AB13B253-888D-4D72-8ED3-44F7A746549E}">
      <dgm:prSet/>
      <dgm:spPr/>
      <dgm:t>
        <a:bodyPr/>
        <a:lstStyle/>
        <a:p>
          <a:r>
            <a:rPr lang="ja-JP" altLang="en-US">
              <a:latin typeface="HG丸ｺﾞｼｯｸM-PRO" pitchFamily="50" charset="-128"/>
              <a:ea typeface="HG丸ｺﾞｼｯｸM-PRO" pitchFamily="50" charset="-128"/>
            </a:rPr>
            <a:t>精神科看護の専門性と強み・弱みの理解</a:t>
          </a:r>
          <a:endParaRPr lang="en-US" altLang="ja-JP" dirty="0">
            <a:latin typeface="HG丸ｺﾞｼｯｸM-PRO" pitchFamily="50" charset="-128"/>
            <a:ea typeface="HG丸ｺﾞｼｯｸM-PRO" pitchFamily="50" charset="-128"/>
          </a:endParaRPr>
        </a:p>
      </dgm:t>
    </dgm:pt>
    <dgm:pt modelId="{142D29E7-84D9-40AF-95B1-AF767F6C1941}" type="parTrans" cxnId="{BC82052C-3409-45AC-BA18-FE8E13F9EF0D}">
      <dgm:prSet/>
      <dgm:spPr/>
      <dgm:t>
        <a:bodyPr/>
        <a:lstStyle/>
        <a:p>
          <a:endParaRPr kumimoji="1" lang="ja-JP" altLang="en-US"/>
        </a:p>
      </dgm:t>
    </dgm:pt>
    <dgm:pt modelId="{AEB1DD30-C61F-4D58-AEAE-506FE8E551D9}" type="sibTrans" cxnId="{BC82052C-3409-45AC-BA18-FE8E13F9EF0D}">
      <dgm:prSet/>
      <dgm:spPr/>
      <dgm:t>
        <a:bodyPr/>
        <a:lstStyle/>
        <a:p>
          <a:endParaRPr kumimoji="1" lang="ja-JP" altLang="en-US"/>
        </a:p>
      </dgm:t>
    </dgm:pt>
    <dgm:pt modelId="{64E170D4-759A-4021-91E3-4095FB9EFBE0}">
      <dgm:prSet/>
      <dgm:spPr/>
      <dgm:t>
        <a:bodyPr/>
        <a:lstStyle/>
        <a:p>
          <a:r>
            <a:rPr kumimoji="1" lang="ja-JP" altLang="en-US">
              <a:latin typeface="HG丸ｺﾞｼｯｸM-PRO" pitchFamily="50" charset="-128"/>
              <a:ea typeface="HG丸ｺﾞｼｯｸM-PRO" pitchFamily="50" charset="-128"/>
            </a:rPr>
            <a:t>精神科病院スタッフが担うもの</a:t>
          </a:r>
          <a:endParaRPr kumimoji="1" lang="en-US" altLang="ja-JP" dirty="0">
            <a:latin typeface="HG丸ｺﾞｼｯｸM-PRO" pitchFamily="50" charset="-128"/>
            <a:ea typeface="HG丸ｺﾞｼｯｸM-PRO" pitchFamily="50" charset="-128"/>
          </a:endParaRPr>
        </a:p>
      </dgm:t>
    </dgm:pt>
    <dgm:pt modelId="{9DF251D1-B426-42BA-A115-801A022C947F}" type="parTrans" cxnId="{F6BA1542-25EA-46DC-AFB7-0BC9A1515FEE}">
      <dgm:prSet/>
      <dgm:spPr/>
      <dgm:t>
        <a:bodyPr/>
        <a:lstStyle/>
        <a:p>
          <a:endParaRPr kumimoji="1" lang="ja-JP" altLang="en-US"/>
        </a:p>
      </dgm:t>
    </dgm:pt>
    <dgm:pt modelId="{7CCECDB3-2594-4A71-94BA-D89533806548}" type="sibTrans" cxnId="{F6BA1542-25EA-46DC-AFB7-0BC9A1515FEE}">
      <dgm:prSet/>
      <dgm:spPr/>
      <dgm:t>
        <a:bodyPr/>
        <a:lstStyle/>
        <a:p>
          <a:endParaRPr kumimoji="1" lang="ja-JP" altLang="en-US"/>
        </a:p>
      </dgm:t>
    </dgm:pt>
    <dgm:pt modelId="{D49E0657-60B3-43EE-9C1D-D1777C695BA4}">
      <dgm:prSet/>
      <dgm:spPr/>
      <dgm:t>
        <a:bodyPr/>
        <a:lstStyle/>
        <a:p>
          <a:endParaRPr kumimoji="1" lang="ja-JP" altLang="en-US"/>
        </a:p>
      </dgm:t>
    </dgm:pt>
    <dgm:pt modelId="{ADFAEBCA-7007-4DDB-A5AB-F4B612C63EA7}" type="parTrans" cxnId="{042AE6D4-67FD-44A3-BA4B-3408E490A34B}">
      <dgm:prSet/>
      <dgm:spPr/>
      <dgm:t>
        <a:bodyPr/>
        <a:lstStyle/>
        <a:p>
          <a:endParaRPr kumimoji="1" lang="ja-JP" altLang="en-US"/>
        </a:p>
      </dgm:t>
    </dgm:pt>
    <dgm:pt modelId="{010C5975-5337-4442-8718-D141B968A254}" type="sibTrans" cxnId="{042AE6D4-67FD-44A3-BA4B-3408E490A34B}">
      <dgm:prSet/>
      <dgm:spPr/>
      <dgm:t>
        <a:bodyPr/>
        <a:lstStyle/>
        <a:p>
          <a:endParaRPr kumimoji="1" lang="ja-JP" altLang="en-US"/>
        </a:p>
      </dgm:t>
    </dgm:pt>
    <dgm:pt modelId="{2331A31E-FFD7-4D17-85D4-66BE24329B29}">
      <dgm:prSet/>
      <dgm:spPr/>
      <dgm:t>
        <a:bodyPr/>
        <a:lstStyle/>
        <a:p>
          <a:endParaRPr kumimoji="1" lang="ja-JP" altLang="en-US"/>
        </a:p>
      </dgm:t>
    </dgm:pt>
    <dgm:pt modelId="{B44B51B3-7B53-4C28-8896-6D38F2F7D783}" type="parTrans" cxnId="{D44EFB5F-336B-4244-A5A5-AF425F066A3F}">
      <dgm:prSet/>
      <dgm:spPr/>
      <dgm:t>
        <a:bodyPr/>
        <a:lstStyle/>
        <a:p>
          <a:endParaRPr kumimoji="1" lang="ja-JP" altLang="en-US"/>
        </a:p>
      </dgm:t>
    </dgm:pt>
    <dgm:pt modelId="{8C3545D1-257A-49F9-866B-B39BA567DB37}" type="sibTrans" cxnId="{D44EFB5F-336B-4244-A5A5-AF425F066A3F}">
      <dgm:prSet/>
      <dgm:spPr/>
      <dgm:t>
        <a:bodyPr/>
        <a:lstStyle/>
        <a:p>
          <a:endParaRPr kumimoji="1" lang="ja-JP" altLang="en-US"/>
        </a:p>
      </dgm:t>
    </dgm:pt>
    <dgm:pt modelId="{A0988BF6-A0F1-4AB8-BEAB-234F77CE88E7}">
      <dgm:prSet/>
      <dgm:spPr/>
      <dgm:t>
        <a:bodyPr/>
        <a:lstStyle/>
        <a:p>
          <a:endParaRPr kumimoji="1" lang="ja-JP" altLang="en-US"/>
        </a:p>
      </dgm:t>
    </dgm:pt>
    <dgm:pt modelId="{CF778B8B-5AFB-43F7-A7AD-06F399E6ED6F}" type="parTrans" cxnId="{2A77F6C2-0B00-4AA0-B054-D69C8970F49B}">
      <dgm:prSet/>
      <dgm:spPr/>
      <dgm:t>
        <a:bodyPr/>
        <a:lstStyle/>
        <a:p>
          <a:endParaRPr kumimoji="1" lang="ja-JP" altLang="en-US"/>
        </a:p>
      </dgm:t>
    </dgm:pt>
    <dgm:pt modelId="{3C895D33-8FD6-4098-AD5E-8AC2CEFDE63F}" type="sibTrans" cxnId="{2A77F6C2-0B00-4AA0-B054-D69C8970F49B}">
      <dgm:prSet/>
      <dgm:spPr/>
      <dgm:t>
        <a:bodyPr/>
        <a:lstStyle/>
        <a:p>
          <a:endParaRPr kumimoji="1" lang="ja-JP" altLang="en-US"/>
        </a:p>
      </dgm:t>
    </dgm:pt>
    <dgm:pt modelId="{098073D5-6AC3-4329-991B-52ADC50F7D67}">
      <dgm:prSet/>
      <dgm:spPr/>
      <dgm:t>
        <a:bodyPr/>
        <a:lstStyle/>
        <a:p>
          <a:endParaRPr kumimoji="1" lang="ja-JP" altLang="en-US"/>
        </a:p>
      </dgm:t>
    </dgm:pt>
    <dgm:pt modelId="{BB3078E4-479B-45E2-87D8-AACAB353B382}" type="parTrans" cxnId="{785BA7BD-1ECB-43DC-ABA5-C61127B63C0D}">
      <dgm:prSet/>
      <dgm:spPr/>
      <dgm:t>
        <a:bodyPr/>
        <a:lstStyle/>
        <a:p>
          <a:endParaRPr kumimoji="1" lang="ja-JP" altLang="en-US"/>
        </a:p>
      </dgm:t>
    </dgm:pt>
    <dgm:pt modelId="{A245144B-345A-4B25-A765-E748B4DF39E0}" type="sibTrans" cxnId="{785BA7BD-1ECB-43DC-ABA5-C61127B63C0D}">
      <dgm:prSet/>
      <dgm:spPr/>
      <dgm:t>
        <a:bodyPr/>
        <a:lstStyle/>
        <a:p>
          <a:endParaRPr kumimoji="1" lang="ja-JP" altLang="en-US"/>
        </a:p>
      </dgm:t>
    </dgm:pt>
    <dgm:pt modelId="{4EAB4D21-5D96-41D3-AE0B-5D4AA4DC4AC5}" type="pres">
      <dgm:prSet presAssocID="{23240444-64FA-4DC5-B521-0EA4629E2F89}" presName="outerComposite" presStyleCnt="0">
        <dgm:presLayoutVars>
          <dgm:chMax val="5"/>
          <dgm:dir/>
          <dgm:resizeHandles val="exact"/>
        </dgm:presLayoutVars>
      </dgm:prSet>
      <dgm:spPr/>
    </dgm:pt>
    <dgm:pt modelId="{ED8CE7CC-5129-4BCC-8DF4-B5C214515E1E}" type="pres">
      <dgm:prSet presAssocID="{23240444-64FA-4DC5-B521-0EA4629E2F89}" presName="dummyMaxCanvas" presStyleCnt="0">
        <dgm:presLayoutVars/>
      </dgm:prSet>
      <dgm:spPr/>
    </dgm:pt>
    <dgm:pt modelId="{A8803BD1-5FA1-4730-A8D2-8B847F9A1587}" type="pres">
      <dgm:prSet presAssocID="{23240444-64FA-4DC5-B521-0EA4629E2F89}" presName="FiveNodes_1" presStyleLbl="node1" presStyleIdx="0" presStyleCnt="5">
        <dgm:presLayoutVars>
          <dgm:bulletEnabled val="1"/>
        </dgm:presLayoutVars>
      </dgm:prSet>
      <dgm:spPr/>
    </dgm:pt>
    <dgm:pt modelId="{12D47019-C9C1-4179-8FB2-1A55EAD5762B}" type="pres">
      <dgm:prSet presAssocID="{23240444-64FA-4DC5-B521-0EA4629E2F89}" presName="FiveNodes_2" presStyleLbl="node1" presStyleIdx="1" presStyleCnt="5">
        <dgm:presLayoutVars>
          <dgm:bulletEnabled val="1"/>
        </dgm:presLayoutVars>
      </dgm:prSet>
      <dgm:spPr/>
    </dgm:pt>
    <dgm:pt modelId="{EA0443F5-2E90-4667-9289-F278196E8FC2}" type="pres">
      <dgm:prSet presAssocID="{23240444-64FA-4DC5-B521-0EA4629E2F89}" presName="FiveNodes_3" presStyleLbl="node1" presStyleIdx="2" presStyleCnt="5">
        <dgm:presLayoutVars>
          <dgm:bulletEnabled val="1"/>
        </dgm:presLayoutVars>
      </dgm:prSet>
      <dgm:spPr/>
    </dgm:pt>
    <dgm:pt modelId="{734642D7-2BB3-40D5-9F28-05617892B185}" type="pres">
      <dgm:prSet presAssocID="{23240444-64FA-4DC5-B521-0EA4629E2F89}" presName="FiveNodes_4" presStyleLbl="node1" presStyleIdx="3" presStyleCnt="5">
        <dgm:presLayoutVars>
          <dgm:bulletEnabled val="1"/>
        </dgm:presLayoutVars>
      </dgm:prSet>
      <dgm:spPr/>
    </dgm:pt>
    <dgm:pt modelId="{74203B15-499E-47D8-8F96-F060D25A43F3}" type="pres">
      <dgm:prSet presAssocID="{23240444-64FA-4DC5-B521-0EA4629E2F89}" presName="FiveNodes_5" presStyleLbl="node1" presStyleIdx="4" presStyleCnt="5">
        <dgm:presLayoutVars>
          <dgm:bulletEnabled val="1"/>
        </dgm:presLayoutVars>
      </dgm:prSet>
      <dgm:spPr/>
    </dgm:pt>
    <dgm:pt modelId="{95BD6ACC-67E8-4847-87CC-E37CDDB7047B}" type="pres">
      <dgm:prSet presAssocID="{23240444-64FA-4DC5-B521-0EA4629E2F89}" presName="FiveConn_1-2" presStyleLbl="fgAccFollowNode1" presStyleIdx="0" presStyleCnt="4">
        <dgm:presLayoutVars>
          <dgm:bulletEnabled val="1"/>
        </dgm:presLayoutVars>
      </dgm:prSet>
      <dgm:spPr/>
    </dgm:pt>
    <dgm:pt modelId="{3405BA4F-2C5E-4EE9-93A6-12BFE6B92769}" type="pres">
      <dgm:prSet presAssocID="{23240444-64FA-4DC5-B521-0EA4629E2F89}" presName="FiveConn_2-3" presStyleLbl="fgAccFollowNode1" presStyleIdx="1" presStyleCnt="4">
        <dgm:presLayoutVars>
          <dgm:bulletEnabled val="1"/>
        </dgm:presLayoutVars>
      </dgm:prSet>
      <dgm:spPr/>
    </dgm:pt>
    <dgm:pt modelId="{AB174BFD-4382-42C0-ADB8-0FEC0AD706DD}" type="pres">
      <dgm:prSet presAssocID="{23240444-64FA-4DC5-B521-0EA4629E2F89}" presName="FiveConn_3-4" presStyleLbl="fgAccFollowNode1" presStyleIdx="2" presStyleCnt="4">
        <dgm:presLayoutVars>
          <dgm:bulletEnabled val="1"/>
        </dgm:presLayoutVars>
      </dgm:prSet>
      <dgm:spPr/>
    </dgm:pt>
    <dgm:pt modelId="{511EC313-8840-42B2-829D-8B54D0097698}" type="pres">
      <dgm:prSet presAssocID="{23240444-64FA-4DC5-B521-0EA4629E2F89}" presName="FiveConn_4-5" presStyleLbl="fgAccFollowNode1" presStyleIdx="3" presStyleCnt="4">
        <dgm:presLayoutVars>
          <dgm:bulletEnabled val="1"/>
        </dgm:presLayoutVars>
      </dgm:prSet>
      <dgm:spPr/>
    </dgm:pt>
    <dgm:pt modelId="{C9ED8B5A-DF27-4D89-9F86-DA5173F11E09}" type="pres">
      <dgm:prSet presAssocID="{23240444-64FA-4DC5-B521-0EA4629E2F89}" presName="FiveNodes_1_text" presStyleLbl="node1" presStyleIdx="4" presStyleCnt="5">
        <dgm:presLayoutVars>
          <dgm:bulletEnabled val="1"/>
        </dgm:presLayoutVars>
      </dgm:prSet>
      <dgm:spPr/>
    </dgm:pt>
    <dgm:pt modelId="{A737EABF-1F72-4B97-B3BF-E007A852CC20}" type="pres">
      <dgm:prSet presAssocID="{23240444-64FA-4DC5-B521-0EA4629E2F89}" presName="FiveNodes_2_text" presStyleLbl="node1" presStyleIdx="4" presStyleCnt="5">
        <dgm:presLayoutVars>
          <dgm:bulletEnabled val="1"/>
        </dgm:presLayoutVars>
      </dgm:prSet>
      <dgm:spPr/>
    </dgm:pt>
    <dgm:pt modelId="{B3B37671-BA2B-4A3C-A0B7-A7ABD2C3EEAE}" type="pres">
      <dgm:prSet presAssocID="{23240444-64FA-4DC5-B521-0EA4629E2F89}" presName="FiveNodes_3_text" presStyleLbl="node1" presStyleIdx="4" presStyleCnt="5">
        <dgm:presLayoutVars>
          <dgm:bulletEnabled val="1"/>
        </dgm:presLayoutVars>
      </dgm:prSet>
      <dgm:spPr/>
    </dgm:pt>
    <dgm:pt modelId="{49985984-0A27-495C-8860-30D1231E1955}" type="pres">
      <dgm:prSet presAssocID="{23240444-64FA-4DC5-B521-0EA4629E2F89}" presName="FiveNodes_4_text" presStyleLbl="node1" presStyleIdx="4" presStyleCnt="5">
        <dgm:presLayoutVars>
          <dgm:bulletEnabled val="1"/>
        </dgm:presLayoutVars>
      </dgm:prSet>
      <dgm:spPr/>
    </dgm:pt>
    <dgm:pt modelId="{DAC6F57B-7E23-42A3-A1B7-92DF73AB03E2}" type="pres">
      <dgm:prSet presAssocID="{23240444-64FA-4DC5-B521-0EA4629E2F89}" presName="FiveNodes_5_text" presStyleLbl="node1" presStyleIdx="4" presStyleCnt="5">
        <dgm:presLayoutVars>
          <dgm:bulletEnabled val="1"/>
        </dgm:presLayoutVars>
      </dgm:prSet>
      <dgm:spPr/>
    </dgm:pt>
  </dgm:ptLst>
  <dgm:cxnLst>
    <dgm:cxn modelId="{5A66F705-5914-4C77-9235-FAC142B2B56A}" srcId="{23240444-64FA-4DC5-B521-0EA4629E2F89}" destId="{1E0D111A-45C0-4BF6-BA74-5844AE9B184E}" srcOrd="4" destOrd="0" parTransId="{1AF6E34C-FC8E-43EF-BDA1-62985FEDF6CD}" sibTransId="{48AFAA45-3046-44EA-BF26-E1663C07D04A}"/>
    <dgm:cxn modelId="{58BC8E0C-BA1C-420A-9FA9-67FBC6D611D0}" type="presOf" srcId="{AEB1DD30-C61F-4D58-AEAE-506FE8E551D9}" destId="{AB174BFD-4382-42C0-ADB8-0FEC0AD706DD}" srcOrd="0" destOrd="0" presId="urn:microsoft.com/office/officeart/2005/8/layout/vProcess5"/>
    <dgm:cxn modelId="{F631B711-AB33-42B8-BEEC-9D9D4DB01A37}" type="presOf" srcId="{1E0D111A-45C0-4BF6-BA74-5844AE9B184E}" destId="{74203B15-499E-47D8-8F96-F060D25A43F3}" srcOrd="0" destOrd="0" presId="urn:microsoft.com/office/officeart/2005/8/layout/vProcess5"/>
    <dgm:cxn modelId="{641F571B-EA68-4EB7-B7B7-BA0C7B037491}" type="presOf" srcId="{AB13B253-888D-4D72-8ED3-44F7A746549E}" destId="{EA0443F5-2E90-4667-9289-F278196E8FC2}" srcOrd="0" destOrd="0" presId="urn:microsoft.com/office/officeart/2005/8/layout/vProcess5"/>
    <dgm:cxn modelId="{BC82052C-3409-45AC-BA18-FE8E13F9EF0D}" srcId="{23240444-64FA-4DC5-B521-0EA4629E2F89}" destId="{AB13B253-888D-4D72-8ED3-44F7A746549E}" srcOrd="2" destOrd="0" parTransId="{142D29E7-84D9-40AF-95B1-AF767F6C1941}" sibTransId="{AEB1DD30-C61F-4D58-AEAE-506FE8E551D9}"/>
    <dgm:cxn modelId="{5BD56F3E-FE95-4879-9E82-EE6A3B8B46DB}" type="presOf" srcId="{64E170D4-759A-4021-91E3-4095FB9EFBE0}" destId="{49985984-0A27-495C-8860-30D1231E1955}" srcOrd="1" destOrd="0" presId="urn:microsoft.com/office/officeart/2005/8/layout/vProcess5"/>
    <dgm:cxn modelId="{D44EFB5F-336B-4244-A5A5-AF425F066A3F}" srcId="{23240444-64FA-4DC5-B521-0EA4629E2F89}" destId="{2331A31E-FFD7-4D17-85D4-66BE24329B29}" srcOrd="7" destOrd="0" parTransId="{B44B51B3-7B53-4C28-8896-6D38F2F7D783}" sibTransId="{8C3545D1-257A-49F9-866B-B39BA567DB37}"/>
    <dgm:cxn modelId="{F6BA1542-25EA-46DC-AFB7-0BC9A1515FEE}" srcId="{23240444-64FA-4DC5-B521-0EA4629E2F89}" destId="{64E170D4-759A-4021-91E3-4095FB9EFBE0}" srcOrd="3" destOrd="0" parTransId="{9DF251D1-B426-42BA-A115-801A022C947F}" sibTransId="{7CCECDB3-2594-4A71-94BA-D89533806548}"/>
    <dgm:cxn modelId="{9FFFA844-7F40-4F1A-965D-11A4BB55892B}" type="presOf" srcId="{64E170D4-759A-4021-91E3-4095FB9EFBE0}" destId="{734642D7-2BB3-40D5-9F28-05617892B185}" srcOrd="0" destOrd="0" presId="urn:microsoft.com/office/officeart/2005/8/layout/vProcess5"/>
    <dgm:cxn modelId="{AE920367-196C-4C97-9066-5E0457ED3404}" type="presOf" srcId="{AB13B253-888D-4D72-8ED3-44F7A746549E}" destId="{B3B37671-BA2B-4A3C-A0B7-A7ABD2C3EEAE}" srcOrd="1" destOrd="0" presId="urn:microsoft.com/office/officeart/2005/8/layout/vProcess5"/>
    <dgm:cxn modelId="{1C3D5975-1C0E-4519-8343-2F2F4E742BBF}" srcId="{23240444-64FA-4DC5-B521-0EA4629E2F89}" destId="{92CDECD6-F4A1-4344-8B8B-969A6AB01825}" srcOrd="0" destOrd="0" parTransId="{6EA9F167-A427-4908-91EA-1A35ED61F11F}" sibTransId="{00F70074-CF5A-4DEF-9BE5-C176185F6BD6}"/>
    <dgm:cxn modelId="{AAF81377-1D08-4A8E-A0CE-6A53819E90A8}" type="presOf" srcId="{00F70074-CF5A-4DEF-9BE5-C176185F6BD6}" destId="{95BD6ACC-67E8-4847-87CC-E37CDDB7047B}" srcOrd="0" destOrd="0" presId="urn:microsoft.com/office/officeart/2005/8/layout/vProcess5"/>
    <dgm:cxn modelId="{AD438A92-197C-4700-BF51-355A72A22231}" type="presOf" srcId="{92CDECD6-F4A1-4344-8B8B-969A6AB01825}" destId="{A8803BD1-5FA1-4730-A8D2-8B847F9A1587}" srcOrd="0" destOrd="0" presId="urn:microsoft.com/office/officeart/2005/8/layout/vProcess5"/>
    <dgm:cxn modelId="{C718979C-22FC-41FF-8504-6E0944F94F87}" type="presOf" srcId="{B2C88E05-D8EA-426C-9FC4-6F8E8DCA171F}" destId="{A737EABF-1F72-4B97-B3BF-E007A852CC20}" srcOrd="1" destOrd="0" presId="urn:microsoft.com/office/officeart/2005/8/layout/vProcess5"/>
    <dgm:cxn modelId="{E92A31A0-7D97-43A5-940F-3CD9A852CA33}" srcId="{23240444-64FA-4DC5-B521-0EA4629E2F89}" destId="{B2C88E05-D8EA-426C-9FC4-6F8E8DCA171F}" srcOrd="1" destOrd="0" parTransId="{E4A85D12-23E9-4858-B13B-F0F1D496D309}" sibTransId="{2ABDFE29-4F9A-457B-9B48-C8D5A96D5347}"/>
    <dgm:cxn modelId="{C70A68A5-DADA-43FC-A905-5E12C60FEA3B}" type="presOf" srcId="{1E0D111A-45C0-4BF6-BA74-5844AE9B184E}" destId="{DAC6F57B-7E23-42A3-A1B7-92DF73AB03E2}" srcOrd="1" destOrd="0" presId="urn:microsoft.com/office/officeart/2005/8/layout/vProcess5"/>
    <dgm:cxn modelId="{6B9538BD-164D-4BD5-8C46-8C4449CE1746}" type="presOf" srcId="{B2C88E05-D8EA-426C-9FC4-6F8E8DCA171F}" destId="{12D47019-C9C1-4179-8FB2-1A55EAD5762B}" srcOrd="0" destOrd="0" presId="urn:microsoft.com/office/officeart/2005/8/layout/vProcess5"/>
    <dgm:cxn modelId="{785BA7BD-1ECB-43DC-ABA5-C61127B63C0D}" srcId="{23240444-64FA-4DC5-B521-0EA4629E2F89}" destId="{098073D5-6AC3-4329-991B-52ADC50F7D67}" srcOrd="5" destOrd="0" parTransId="{BB3078E4-479B-45E2-87D8-AACAB353B382}" sibTransId="{A245144B-345A-4B25-A765-E748B4DF39E0}"/>
    <dgm:cxn modelId="{2A77F6C2-0B00-4AA0-B054-D69C8970F49B}" srcId="{23240444-64FA-4DC5-B521-0EA4629E2F89}" destId="{A0988BF6-A0F1-4AB8-BEAB-234F77CE88E7}" srcOrd="6" destOrd="0" parTransId="{CF778B8B-5AFB-43F7-A7AD-06F399E6ED6F}" sibTransId="{3C895D33-8FD6-4098-AD5E-8AC2CEFDE63F}"/>
    <dgm:cxn modelId="{3A4C03C3-0A69-43CF-BDAA-728623CEEA94}" type="presOf" srcId="{92CDECD6-F4A1-4344-8B8B-969A6AB01825}" destId="{C9ED8B5A-DF27-4D89-9F86-DA5173F11E09}" srcOrd="1" destOrd="0" presId="urn:microsoft.com/office/officeart/2005/8/layout/vProcess5"/>
    <dgm:cxn modelId="{1A97C3C8-0944-43A6-B7EA-7F5E510712DB}" type="presOf" srcId="{23240444-64FA-4DC5-B521-0EA4629E2F89}" destId="{4EAB4D21-5D96-41D3-AE0B-5D4AA4DC4AC5}" srcOrd="0" destOrd="0" presId="urn:microsoft.com/office/officeart/2005/8/layout/vProcess5"/>
    <dgm:cxn modelId="{473CF7D2-FCEF-41E2-9FED-207BC5C7F953}" type="presOf" srcId="{2ABDFE29-4F9A-457B-9B48-C8D5A96D5347}" destId="{3405BA4F-2C5E-4EE9-93A6-12BFE6B92769}" srcOrd="0" destOrd="0" presId="urn:microsoft.com/office/officeart/2005/8/layout/vProcess5"/>
    <dgm:cxn modelId="{042AE6D4-67FD-44A3-BA4B-3408E490A34B}" srcId="{23240444-64FA-4DC5-B521-0EA4629E2F89}" destId="{D49E0657-60B3-43EE-9C1D-D1777C695BA4}" srcOrd="8" destOrd="0" parTransId="{ADFAEBCA-7007-4DDB-A5AB-F4B612C63EA7}" sibTransId="{010C5975-5337-4442-8718-D141B968A254}"/>
    <dgm:cxn modelId="{29D166F2-3EED-429C-B516-436ED5A436F8}" type="presOf" srcId="{7CCECDB3-2594-4A71-94BA-D89533806548}" destId="{511EC313-8840-42B2-829D-8B54D0097698}" srcOrd="0" destOrd="0" presId="urn:microsoft.com/office/officeart/2005/8/layout/vProcess5"/>
    <dgm:cxn modelId="{DF4C7D39-6953-4051-AE50-4BF7CBD21C72}" type="presParOf" srcId="{4EAB4D21-5D96-41D3-AE0B-5D4AA4DC4AC5}" destId="{ED8CE7CC-5129-4BCC-8DF4-B5C214515E1E}" srcOrd="0" destOrd="0" presId="urn:microsoft.com/office/officeart/2005/8/layout/vProcess5"/>
    <dgm:cxn modelId="{1EA82B62-A70D-4648-B250-6674C50769C4}" type="presParOf" srcId="{4EAB4D21-5D96-41D3-AE0B-5D4AA4DC4AC5}" destId="{A8803BD1-5FA1-4730-A8D2-8B847F9A1587}" srcOrd="1" destOrd="0" presId="urn:microsoft.com/office/officeart/2005/8/layout/vProcess5"/>
    <dgm:cxn modelId="{85EB3D25-016E-4A7F-919B-186B0B028881}" type="presParOf" srcId="{4EAB4D21-5D96-41D3-AE0B-5D4AA4DC4AC5}" destId="{12D47019-C9C1-4179-8FB2-1A55EAD5762B}" srcOrd="2" destOrd="0" presId="urn:microsoft.com/office/officeart/2005/8/layout/vProcess5"/>
    <dgm:cxn modelId="{9805F76E-48CE-4D30-BA72-95FB9796557C}" type="presParOf" srcId="{4EAB4D21-5D96-41D3-AE0B-5D4AA4DC4AC5}" destId="{EA0443F5-2E90-4667-9289-F278196E8FC2}" srcOrd="3" destOrd="0" presId="urn:microsoft.com/office/officeart/2005/8/layout/vProcess5"/>
    <dgm:cxn modelId="{2D68CEC3-3C12-4326-8AE3-2372A8C857AA}" type="presParOf" srcId="{4EAB4D21-5D96-41D3-AE0B-5D4AA4DC4AC5}" destId="{734642D7-2BB3-40D5-9F28-05617892B185}" srcOrd="4" destOrd="0" presId="urn:microsoft.com/office/officeart/2005/8/layout/vProcess5"/>
    <dgm:cxn modelId="{C665333A-41F3-49F7-BE0D-688DCFC04B2D}" type="presParOf" srcId="{4EAB4D21-5D96-41D3-AE0B-5D4AA4DC4AC5}" destId="{74203B15-499E-47D8-8F96-F060D25A43F3}" srcOrd="5" destOrd="0" presId="urn:microsoft.com/office/officeart/2005/8/layout/vProcess5"/>
    <dgm:cxn modelId="{5F643643-FEEC-41A7-A4FF-817EB301ED14}" type="presParOf" srcId="{4EAB4D21-5D96-41D3-AE0B-5D4AA4DC4AC5}" destId="{95BD6ACC-67E8-4847-87CC-E37CDDB7047B}" srcOrd="6" destOrd="0" presId="urn:microsoft.com/office/officeart/2005/8/layout/vProcess5"/>
    <dgm:cxn modelId="{313ACF9F-F3F2-4FD5-B940-53A56E7D969A}" type="presParOf" srcId="{4EAB4D21-5D96-41D3-AE0B-5D4AA4DC4AC5}" destId="{3405BA4F-2C5E-4EE9-93A6-12BFE6B92769}" srcOrd="7" destOrd="0" presId="urn:microsoft.com/office/officeart/2005/8/layout/vProcess5"/>
    <dgm:cxn modelId="{5ABBD0CA-50BA-4775-987E-82A970DCDA86}" type="presParOf" srcId="{4EAB4D21-5D96-41D3-AE0B-5D4AA4DC4AC5}" destId="{AB174BFD-4382-42C0-ADB8-0FEC0AD706DD}" srcOrd="8" destOrd="0" presId="urn:microsoft.com/office/officeart/2005/8/layout/vProcess5"/>
    <dgm:cxn modelId="{782FCABA-8B63-4E1F-9A99-7EE5A9B99827}" type="presParOf" srcId="{4EAB4D21-5D96-41D3-AE0B-5D4AA4DC4AC5}" destId="{511EC313-8840-42B2-829D-8B54D0097698}" srcOrd="9" destOrd="0" presId="urn:microsoft.com/office/officeart/2005/8/layout/vProcess5"/>
    <dgm:cxn modelId="{0B58CE9B-78C0-4D0B-99F4-C8F7D1C8A7FE}" type="presParOf" srcId="{4EAB4D21-5D96-41D3-AE0B-5D4AA4DC4AC5}" destId="{C9ED8B5A-DF27-4D89-9F86-DA5173F11E09}" srcOrd="10" destOrd="0" presId="urn:microsoft.com/office/officeart/2005/8/layout/vProcess5"/>
    <dgm:cxn modelId="{4BA2706E-A069-4B7D-AD18-BC83BEC3BD3A}" type="presParOf" srcId="{4EAB4D21-5D96-41D3-AE0B-5D4AA4DC4AC5}" destId="{A737EABF-1F72-4B97-B3BF-E007A852CC20}" srcOrd="11" destOrd="0" presId="urn:microsoft.com/office/officeart/2005/8/layout/vProcess5"/>
    <dgm:cxn modelId="{9B8884EE-C09D-442F-B2BA-A7D883481B5C}" type="presParOf" srcId="{4EAB4D21-5D96-41D3-AE0B-5D4AA4DC4AC5}" destId="{B3B37671-BA2B-4A3C-A0B7-A7ABD2C3EEAE}" srcOrd="12" destOrd="0" presId="urn:microsoft.com/office/officeart/2005/8/layout/vProcess5"/>
    <dgm:cxn modelId="{CD9C6190-1AEB-4737-8875-2BF29F64F6C7}" type="presParOf" srcId="{4EAB4D21-5D96-41D3-AE0B-5D4AA4DC4AC5}" destId="{49985984-0A27-495C-8860-30D1231E1955}" srcOrd="13" destOrd="0" presId="urn:microsoft.com/office/officeart/2005/8/layout/vProcess5"/>
    <dgm:cxn modelId="{705267D5-BA76-45F4-AD07-5069EBE82098}" type="presParOf" srcId="{4EAB4D21-5D96-41D3-AE0B-5D4AA4DC4AC5}" destId="{DAC6F57B-7E23-42A3-A1B7-92DF73AB03E2}"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493DF2-6AE5-4BF3-AEB4-EFE79C5417C9}" type="doc">
      <dgm:prSet loTypeId="urn:microsoft.com/office/officeart/2005/8/layout/cycle2" loCatId="cycle" qsTypeId="urn:microsoft.com/office/officeart/2005/8/quickstyle/3d1" qsCatId="3D" csTypeId="urn:microsoft.com/office/officeart/2005/8/colors/colorful4" csCatId="colorful" phldr="1"/>
      <dgm:spPr/>
      <dgm:t>
        <a:bodyPr/>
        <a:lstStyle/>
        <a:p>
          <a:endParaRPr kumimoji="1" lang="ja-JP" altLang="en-US"/>
        </a:p>
      </dgm:t>
    </dgm:pt>
    <dgm:pt modelId="{1D323ADF-1F3F-4896-A123-C7C6AB76F9C9}">
      <dgm:prSet custT="1"/>
      <dgm:spPr/>
      <dgm:t>
        <a:bodyPr/>
        <a:lstStyle/>
        <a:p>
          <a:r>
            <a:rPr kumimoji="1" lang="ja-JP" altLang="en-US" sz="1800" b="1" dirty="0">
              <a:latin typeface="HG丸ｺﾞｼｯｸM-PRO" pitchFamily="50" charset="-128"/>
              <a:ea typeface="HG丸ｺﾞｼｯｸM-PRO" pitchFamily="50" charset="-128"/>
            </a:rPr>
            <a:t>近隣の機能の異なる病院での看護の実際が理解できた</a:t>
          </a:r>
          <a:endParaRPr lang="ja-JP" altLang="en-US" sz="1800" b="1" dirty="0"/>
        </a:p>
      </dgm:t>
    </dgm:pt>
    <dgm:pt modelId="{EFCC572F-477E-42FB-95D0-1D5D4864D9D6}" type="parTrans" cxnId="{15E64171-6650-4132-9405-F78C628893B3}">
      <dgm:prSet/>
      <dgm:spPr/>
      <dgm:t>
        <a:bodyPr/>
        <a:lstStyle/>
        <a:p>
          <a:endParaRPr kumimoji="1" lang="ja-JP" altLang="en-US"/>
        </a:p>
      </dgm:t>
    </dgm:pt>
    <dgm:pt modelId="{8A34059C-7DBE-4BB1-9287-1AC32185DA4C}" type="sibTrans" cxnId="{15E64171-6650-4132-9405-F78C628893B3}">
      <dgm:prSet/>
      <dgm:spPr/>
      <dgm:t>
        <a:bodyPr/>
        <a:lstStyle/>
        <a:p>
          <a:endParaRPr kumimoji="1" lang="ja-JP" altLang="en-US"/>
        </a:p>
      </dgm:t>
    </dgm:pt>
    <dgm:pt modelId="{C9E6ED3F-1CF5-4CEF-9F9E-BA88C66A07CF}">
      <dgm:prSet custT="1"/>
      <dgm:spPr/>
      <dgm:t>
        <a:bodyPr/>
        <a:lstStyle/>
        <a:p>
          <a:pPr algn="l"/>
          <a:r>
            <a:rPr kumimoji="1" lang="ja-JP" altLang="en-US" sz="1400" b="1" dirty="0">
              <a:latin typeface="HG丸ｺﾞｼｯｸM-PRO" pitchFamily="50" charset="-128"/>
              <a:ea typeface="HG丸ｺﾞｼｯｸM-PRO" pitchFamily="50" charset="-128"/>
            </a:rPr>
            <a:t>異なる科であっても、一般的な看護は何も変わらない。精神科看護は基本的看護の核として通用する。コミュニケーションの重要性</a:t>
          </a:r>
          <a:endParaRPr lang="ja-JP" altLang="en-US" sz="1400" b="1" dirty="0"/>
        </a:p>
      </dgm:t>
    </dgm:pt>
    <dgm:pt modelId="{E90428C2-28C4-48E8-B972-EABFCF35A620}" type="parTrans" cxnId="{280799FF-AFB4-4DD5-8816-74BF19586517}">
      <dgm:prSet/>
      <dgm:spPr/>
      <dgm:t>
        <a:bodyPr/>
        <a:lstStyle/>
        <a:p>
          <a:endParaRPr kumimoji="1" lang="ja-JP" altLang="en-US"/>
        </a:p>
      </dgm:t>
    </dgm:pt>
    <dgm:pt modelId="{356AF251-6920-4B90-9606-5F38F301954B}" type="sibTrans" cxnId="{280799FF-AFB4-4DD5-8816-74BF19586517}">
      <dgm:prSet/>
      <dgm:spPr/>
      <dgm:t>
        <a:bodyPr/>
        <a:lstStyle/>
        <a:p>
          <a:endParaRPr kumimoji="1" lang="ja-JP" altLang="en-US"/>
        </a:p>
      </dgm:t>
    </dgm:pt>
    <dgm:pt modelId="{4E110D38-C867-44E8-BC19-B08D365E856F}">
      <dgm:prSet custT="1"/>
      <dgm:spPr/>
      <dgm:t>
        <a:bodyPr/>
        <a:lstStyle/>
        <a:p>
          <a:r>
            <a:rPr lang="ja-JP" altLang="en-US" sz="1800" b="1" dirty="0">
              <a:latin typeface="HG丸ｺﾞｼｯｸM-PRO" pitchFamily="50" charset="-128"/>
              <a:ea typeface="HG丸ｺﾞｼｯｸM-PRO" pitchFamily="50" charset="-128"/>
            </a:rPr>
            <a:t>精神科看護師としての専門性を実感し、</a:t>
          </a:r>
          <a:r>
            <a:rPr kumimoji="1" lang="ja-JP" altLang="en-US" sz="1800" b="1" dirty="0">
              <a:latin typeface="HG丸ｺﾞｼｯｸM-PRO" pitchFamily="50" charset="-128"/>
              <a:ea typeface="HG丸ｺﾞｼｯｸM-PRO" pitchFamily="50" charset="-128"/>
            </a:rPr>
            <a:t>楽しむことができた。リエゾンニーズが理解できた。</a:t>
          </a:r>
          <a:endParaRPr kumimoji="1" lang="en-US" altLang="ja-JP" sz="1800" b="1" dirty="0">
            <a:latin typeface="HG丸ｺﾞｼｯｸM-PRO" pitchFamily="50" charset="-128"/>
            <a:ea typeface="HG丸ｺﾞｼｯｸM-PRO" pitchFamily="50" charset="-128"/>
          </a:endParaRPr>
        </a:p>
      </dgm:t>
    </dgm:pt>
    <dgm:pt modelId="{D5537AE9-C092-40EF-B4EC-9B3C8E04F85C}" type="parTrans" cxnId="{44A65ABC-7208-4458-9C4E-DF3D24AEE866}">
      <dgm:prSet/>
      <dgm:spPr/>
      <dgm:t>
        <a:bodyPr/>
        <a:lstStyle/>
        <a:p>
          <a:endParaRPr kumimoji="1" lang="ja-JP" altLang="en-US"/>
        </a:p>
      </dgm:t>
    </dgm:pt>
    <dgm:pt modelId="{1607F75E-EB14-45D0-92B4-FC545952F17E}" type="sibTrans" cxnId="{44A65ABC-7208-4458-9C4E-DF3D24AEE866}">
      <dgm:prSet/>
      <dgm:spPr/>
      <dgm:t>
        <a:bodyPr/>
        <a:lstStyle/>
        <a:p>
          <a:endParaRPr kumimoji="1" lang="ja-JP" altLang="en-US"/>
        </a:p>
      </dgm:t>
    </dgm:pt>
    <dgm:pt modelId="{CD5A9A23-30A9-4FF6-B06B-F3C32237A959}">
      <dgm:prSet custT="1"/>
      <dgm:spPr/>
      <dgm:t>
        <a:bodyPr/>
        <a:lstStyle/>
        <a:p>
          <a:pPr algn="l"/>
          <a:r>
            <a:rPr lang="ja-JP" altLang="en-US" sz="1800" b="1" dirty="0" err="1">
              <a:latin typeface="HG丸ｺﾞｼｯｸM-PRO" pitchFamily="50" charset="-128"/>
              <a:ea typeface="HG丸ｺﾞｼｯｸM-PRO" pitchFamily="50" charset="-128"/>
            </a:rPr>
            <a:t>精神障がい</a:t>
          </a:r>
          <a:r>
            <a:rPr lang="ja-JP" altLang="en-US" sz="1800" b="1" dirty="0">
              <a:latin typeface="HG丸ｺﾞｼｯｸM-PRO" pitchFamily="50" charset="-128"/>
              <a:ea typeface="HG丸ｺﾞｼｯｸM-PRO" pitchFamily="50" charset="-128"/>
            </a:rPr>
            <a:t>者の受け入れの精神科と一般病院の連携の課題が見えた。</a:t>
          </a:r>
          <a:endParaRPr kumimoji="1" lang="en-US" altLang="ja-JP" sz="1800" b="1" dirty="0">
            <a:latin typeface="HG丸ｺﾞｼｯｸM-PRO" pitchFamily="50" charset="-128"/>
            <a:ea typeface="HG丸ｺﾞｼｯｸM-PRO" pitchFamily="50" charset="-128"/>
          </a:endParaRPr>
        </a:p>
      </dgm:t>
    </dgm:pt>
    <dgm:pt modelId="{4E445073-BA45-4393-923E-DAA87F19A719}" type="parTrans" cxnId="{34E35580-F77E-400E-A664-8071D88AE62D}">
      <dgm:prSet/>
      <dgm:spPr/>
      <dgm:t>
        <a:bodyPr/>
        <a:lstStyle/>
        <a:p>
          <a:endParaRPr kumimoji="1" lang="ja-JP" altLang="en-US"/>
        </a:p>
      </dgm:t>
    </dgm:pt>
    <dgm:pt modelId="{40F3F82D-E482-40DC-9A14-EA39C6093F79}" type="sibTrans" cxnId="{34E35580-F77E-400E-A664-8071D88AE62D}">
      <dgm:prSet/>
      <dgm:spPr/>
      <dgm:t>
        <a:bodyPr/>
        <a:lstStyle/>
        <a:p>
          <a:endParaRPr kumimoji="1" lang="ja-JP" altLang="en-US"/>
        </a:p>
      </dgm:t>
    </dgm:pt>
    <dgm:pt modelId="{DE07ABBD-DA73-40BC-9907-DFECC76CB2C1}">
      <dgm:prSet custT="1"/>
      <dgm:spPr/>
      <dgm:t>
        <a:bodyPr/>
        <a:lstStyle/>
        <a:p>
          <a:r>
            <a:rPr lang="ja-JP" altLang="en-US" sz="1800" b="1" dirty="0">
              <a:latin typeface="HG丸ｺﾞｼｯｸM-PRO" pitchFamily="50" charset="-128"/>
              <a:ea typeface="HG丸ｺﾞｼｯｸM-PRO" pitchFamily="50" charset="-128"/>
            </a:rPr>
            <a:t>出向したことによって、改めて自組織の良さを知ることができた。</a:t>
          </a:r>
          <a:endParaRPr lang="en-US" altLang="ja-JP" sz="1800" b="1" dirty="0">
            <a:latin typeface="HG丸ｺﾞｼｯｸM-PRO" pitchFamily="50" charset="-128"/>
            <a:ea typeface="HG丸ｺﾞｼｯｸM-PRO" pitchFamily="50" charset="-128"/>
          </a:endParaRPr>
        </a:p>
      </dgm:t>
    </dgm:pt>
    <dgm:pt modelId="{0C1E853C-76FF-4EC1-BD0B-7C99AD82FA15}" type="parTrans" cxnId="{EC071D79-B39C-45DB-9457-E225249DB0AE}">
      <dgm:prSet/>
      <dgm:spPr/>
      <dgm:t>
        <a:bodyPr/>
        <a:lstStyle/>
        <a:p>
          <a:endParaRPr kumimoji="1" lang="ja-JP" altLang="en-US"/>
        </a:p>
      </dgm:t>
    </dgm:pt>
    <dgm:pt modelId="{02FA8C7D-F32A-40F0-B523-40EFBD393B28}" type="sibTrans" cxnId="{EC071D79-B39C-45DB-9457-E225249DB0AE}">
      <dgm:prSet/>
      <dgm:spPr/>
      <dgm:t>
        <a:bodyPr/>
        <a:lstStyle/>
        <a:p>
          <a:endParaRPr kumimoji="1" lang="ja-JP" altLang="en-US"/>
        </a:p>
      </dgm:t>
    </dgm:pt>
    <dgm:pt modelId="{B1A7AD1B-4DE6-4A40-8725-3706A412D784}">
      <dgm:prSet custT="1"/>
      <dgm:spPr/>
      <dgm:t>
        <a:bodyPr/>
        <a:lstStyle/>
        <a:p>
          <a:pPr algn="l"/>
          <a:r>
            <a:rPr lang="ja-JP" altLang="en-US" sz="1800" b="1" dirty="0">
              <a:latin typeface="HG丸ｺﾞｼｯｸM-PRO" pitchFamily="50" charset="-128"/>
              <a:ea typeface="HG丸ｺﾞｼｯｸM-PRO" pitchFamily="50" charset="-128"/>
            </a:rPr>
            <a:t>人事交流の中で自組織以外の看護師との交流がはかれた</a:t>
          </a:r>
          <a:endParaRPr lang="en-US" altLang="ja-JP" sz="1800" b="1" dirty="0">
            <a:latin typeface="HG丸ｺﾞｼｯｸM-PRO" pitchFamily="50" charset="-128"/>
            <a:ea typeface="HG丸ｺﾞｼｯｸM-PRO" pitchFamily="50" charset="-128"/>
          </a:endParaRPr>
        </a:p>
      </dgm:t>
    </dgm:pt>
    <dgm:pt modelId="{FC64B31C-E97E-41F1-AD7B-BB2DC22518E9}" type="parTrans" cxnId="{7CFDEFA9-4A9F-4E99-A4C9-2D6931516034}">
      <dgm:prSet/>
      <dgm:spPr/>
      <dgm:t>
        <a:bodyPr/>
        <a:lstStyle/>
        <a:p>
          <a:endParaRPr kumimoji="1" lang="ja-JP" altLang="en-US"/>
        </a:p>
      </dgm:t>
    </dgm:pt>
    <dgm:pt modelId="{291EC057-82A9-4BD8-A9AD-9CA916F83B34}" type="sibTrans" cxnId="{7CFDEFA9-4A9F-4E99-A4C9-2D6931516034}">
      <dgm:prSet/>
      <dgm:spPr/>
      <dgm:t>
        <a:bodyPr/>
        <a:lstStyle/>
        <a:p>
          <a:endParaRPr kumimoji="1" lang="ja-JP" altLang="en-US"/>
        </a:p>
      </dgm:t>
    </dgm:pt>
    <dgm:pt modelId="{67921B44-2BB5-49FE-AFD2-ED28D4BD9983}" type="pres">
      <dgm:prSet presAssocID="{98493DF2-6AE5-4BF3-AEB4-EFE79C5417C9}" presName="cycle" presStyleCnt="0">
        <dgm:presLayoutVars>
          <dgm:dir/>
          <dgm:resizeHandles val="exact"/>
        </dgm:presLayoutVars>
      </dgm:prSet>
      <dgm:spPr/>
    </dgm:pt>
    <dgm:pt modelId="{BCD2D0BA-8D89-42A0-A812-F787C6BDDA2C}" type="pres">
      <dgm:prSet presAssocID="{1D323ADF-1F3F-4896-A123-C7C6AB76F9C9}" presName="node" presStyleLbl="node1" presStyleIdx="0" presStyleCnt="6" custScaleX="241525" custScaleY="109134" custRadScaleRad="103173" custRadScaleInc="19648">
        <dgm:presLayoutVars>
          <dgm:bulletEnabled val="1"/>
        </dgm:presLayoutVars>
      </dgm:prSet>
      <dgm:spPr/>
    </dgm:pt>
    <dgm:pt modelId="{0F135EF9-2A16-4D7C-B827-FBB15928C895}" type="pres">
      <dgm:prSet presAssocID="{8A34059C-7DBE-4BB1-9287-1AC32185DA4C}" presName="sibTrans" presStyleLbl="sibTrans2D1" presStyleIdx="0" presStyleCnt="6"/>
      <dgm:spPr/>
    </dgm:pt>
    <dgm:pt modelId="{60D17255-68D7-4710-9021-FF37791EFA77}" type="pres">
      <dgm:prSet presAssocID="{8A34059C-7DBE-4BB1-9287-1AC32185DA4C}" presName="connectorText" presStyleLbl="sibTrans2D1" presStyleIdx="0" presStyleCnt="6"/>
      <dgm:spPr/>
    </dgm:pt>
    <dgm:pt modelId="{595585E0-3256-4DDD-843F-14916F51DE3F}" type="pres">
      <dgm:prSet presAssocID="{C9E6ED3F-1CF5-4CEF-9F9E-BA88C66A07CF}" presName="node" presStyleLbl="node1" presStyleIdx="1" presStyleCnt="6" custScaleX="224321" custScaleY="160462" custRadScaleRad="173960" custRadScaleInc="42352">
        <dgm:presLayoutVars>
          <dgm:bulletEnabled val="1"/>
        </dgm:presLayoutVars>
      </dgm:prSet>
      <dgm:spPr/>
    </dgm:pt>
    <dgm:pt modelId="{F3A04277-4A37-489C-AB22-68BC91685823}" type="pres">
      <dgm:prSet presAssocID="{356AF251-6920-4B90-9606-5F38F301954B}" presName="sibTrans" presStyleLbl="sibTrans2D1" presStyleIdx="1" presStyleCnt="6"/>
      <dgm:spPr/>
    </dgm:pt>
    <dgm:pt modelId="{97C39EC4-E476-43C4-A7AA-33375FB740AE}" type="pres">
      <dgm:prSet presAssocID="{356AF251-6920-4B90-9606-5F38F301954B}" presName="connectorText" presStyleLbl="sibTrans2D1" presStyleIdx="1" presStyleCnt="6"/>
      <dgm:spPr/>
    </dgm:pt>
    <dgm:pt modelId="{2088A1C5-FD09-4A85-86F7-27E361423F3C}" type="pres">
      <dgm:prSet presAssocID="{4E110D38-C867-44E8-BC19-B08D365E856F}" presName="node" presStyleLbl="node1" presStyleIdx="2" presStyleCnt="6" custScaleX="241219" custScaleY="156347" custRadScaleRad="187724" custRadScaleInc="-23009">
        <dgm:presLayoutVars>
          <dgm:bulletEnabled val="1"/>
        </dgm:presLayoutVars>
      </dgm:prSet>
      <dgm:spPr/>
    </dgm:pt>
    <dgm:pt modelId="{709EE34D-855A-45C6-BCDA-B2B8FC6D3B68}" type="pres">
      <dgm:prSet presAssocID="{1607F75E-EB14-45D0-92B4-FC545952F17E}" presName="sibTrans" presStyleLbl="sibTrans2D1" presStyleIdx="2" presStyleCnt="6"/>
      <dgm:spPr/>
    </dgm:pt>
    <dgm:pt modelId="{1449551E-2023-4500-8CEA-1763CCF06940}" type="pres">
      <dgm:prSet presAssocID="{1607F75E-EB14-45D0-92B4-FC545952F17E}" presName="connectorText" presStyleLbl="sibTrans2D1" presStyleIdx="2" presStyleCnt="6"/>
      <dgm:spPr/>
    </dgm:pt>
    <dgm:pt modelId="{1AC281A8-18A7-41D4-B143-95493EEC82B4}" type="pres">
      <dgm:prSet presAssocID="{CD5A9A23-30A9-4FF6-B06B-F3C32237A959}" presName="node" presStyleLbl="node1" presStyleIdx="3" presStyleCnt="6" custScaleX="212461" custScaleY="161476" custRadScaleRad="83601" custRadScaleInc="6456">
        <dgm:presLayoutVars>
          <dgm:bulletEnabled val="1"/>
        </dgm:presLayoutVars>
      </dgm:prSet>
      <dgm:spPr/>
    </dgm:pt>
    <dgm:pt modelId="{15427635-67D0-4831-8859-8C36E2B8AB23}" type="pres">
      <dgm:prSet presAssocID="{40F3F82D-E482-40DC-9A14-EA39C6093F79}" presName="sibTrans" presStyleLbl="sibTrans2D1" presStyleIdx="3" presStyleCnt="6"/>
      <dgm:spPr/>
    </dgm:pt>
    <dgm:pt modelId="{858703E6-66A4-43E0-8442-C26F15982046}" type="pres">
      <dgm:prSet presAssocID="{40F3F82D-E482-40DC-9A14-EA39C6093F79}" presName="connectorText" presStyleLbl="sibTrans2D1" presStyleIdx="3" presStyleCnt="6"/>
      <dgm:spPr/>
    </dgm:pt>
    <dgm:pt modelId="{926BA6BA-AE64-4153-9585-857B232D780F}" type="pres">
      <dgm:prSet presAssocID="{DE07ABBD-DA73-40BC-9907-DFECC76CB2C1}" presName="node" presStyleLbl="node1" presStyleIdx="4" presStyleCnt="6" custScaleX="240298" custScaleY="122083" custRadScaleRad="185574" custRadScaleInc="46444">
        <dgm:presLayoutVars>
          <dgm:bulletEnabled val="1"/>
        </dgm:presLayoutVars>
      </dgm:prSet>
      <dgm:spPr/>
    </dgm:pt>
    <dgm:pt modelId="{66352BB2-45E2-4817-8B0F-D202A2BEFB9D}" type="pres">
      <dgm:prSet presAssocID="{02FA8C7D-F32A-40F0-B523-40EFBD393B28}" presName="sibTrans" presStyleLbl="sibTrans2D1" presStyleIdx="4" presStyleCnt="6"/>
      <dgm:spPr/>
    </dgm:pt>
    <dgm:pt modelId="{F3032B08-D517-482B-B18A-FD38C421CD38}" type="pres">
      <dgm:prSet presAssocID="{02FA8C7D-F32A-40F0-B523-40EFBD393B28}" presName="connectorText" presStyleLbl="sibTrans2D1" presStyleIdx="4" presStyleCnt="6"/>
      <dgm:spPr/>
    </dgm:pt>
    <dgm:pt modelId="{5F8B4A8D-6331-4CA3-9D85-9222D3DD1B5C}" type="pres">
      <dgm:prSet presAssocID="{B1A7AD1B-4DE6-4A40-8725-3706A412D784}" presName="node" presStyleLbl="node1" presStyleIdx="5" presStyleCnt="6" custScaleX="225932" custScaleY="125508" custRadScaleRad="173568" custRadScaleInc="-37307">
        <dgm:presLayoutVars>
          <dgm:bulletEnabled val="1"/>
        </dgm:presLayoutVars>
      </dgm:prSet>
      <dgm:spPr/>
    </dgm:pt>
    <dgm:pt modelId="{3DAA4259-7575-41DF-9329-0C36CF1CED7F}" type="pres">
      <dgm:prSet presAssocID="{291EC057-82A9-4BD8-A9AD-9CA916F83B34}" presName="sibTrans" presStyleLbl="sibTrans2D1" presStyleIdx="5" presStyleCnt="6"/>
      <dgm:spPr/>
    </dgm:pt>
    <dgm:pt modelId="{6C17168A-128E-4AB9-AE91-70A86478294B}" type="pres">
      <dgm:prSet presAssocID="{291EC057-82A9-4BD8-A9AD-9CA916F83B34}" presName="connectorText" presStyleLbl="sibTrans2D1" presStyleIdx="5" presStyleCnt="6"/>
      <dgm:spPr/>
    </dgm:pt>
  </dgm:ptLst>
  <dgm:cxnLst>
    <dgm:cxn modelId="{BDAAFE07-F351-476B-B2E4-4AE36D926BDE}" type="presOf" srcId="{1607F75E-EB14-45D0-92B4-FC545952F17E}" destId="{709EE34D-855A-45C6-BCDA-B2B8FC6D3B68}" srcOrd="0" destOrd="0" presId="urn:microsoft.com/office/officeart/2005/8/layout/cycle2"/>
    <dgm:cxn modelId="{C58E1513-21BE-4317-902A-1629BD92F535}" type="presOf" srcId="{B1A7AD1B-4DE6-4A40-8725-3706A412D784}" destId="{5F8B4A8D-6331-4CA3-9D85-9222D3DD1B5C}" srcOrd="0" destOrd="0" presId="urn:microsoft.com/office/officeart/2005/8/layout/cycle2"/>
    <dgm:cxn modelId="{295A4128-7D19-427A-9072-32C9FE853A2A}" type="presOf" srcId="{291EC057-82A9-4BD8-A9AD-9CA916F83B34}" destId="{6C17168A-128E-4AB9-AE91-70A86478294B}" srcOrd="1" destOrd="0" presId="urn:microsoft.com/office/officeart/2005/8/layout/cycle2"/>
    <dgm:cxn modelId="{2DBD752C-6980-4EFE-8255-4AD43ECCBA56}" type="presOf" srcId="{02FA8C7D-F32A-40F0-B523-40EFBD393B28}" destId="{66352BB2-45E2-4817-8B0F-D202A2BEFB9D}" srcOrd="0" destOrd="0" presId="urn:microsoft.com/office/officeart/2005/8/layout/cycle2"/>
    <dgm:cxn modelId="{07C18F3A-DA7E-49A5-8ABF-7FB9E06AF7E9}" type="presOf" srcId="{CD5A9A23-30A9-4FF6-B06B-F3C32237A959}" destId="{1AC281A8-18A7-41D4-B143-95493EEC82B4}" srcOrd="0" destOrd="0" presId="urn:microsoft.com/office/officeart/2005/8/layout/cycle2"/>
    <dgm:cxn modelId="{F4FB9068-1707-45D9-A9EE-54F47F8DB95C}" type="presOf" srcId="{356AF251-6920-4B90-9606-5F38F301954B}" destId="{F3A04277-4A37-489C-AB22-68BC91685823}" srcOrd="0" destOrd="0" presId="urn:microsoft.com/office/officeart/2005/8/layout/cycle2"/>
    <dgm:cxn modelId="{15E64171-6650-4132-9405-F78C628893B3}" srcId="{98493DF2-6AE5-4BF3-AEB4-EFE79C5417C9}" destId="{1D323ADF-1F3F-4896-A123-C7C6AB76F9C9}" srcOrd="0" destOrd="0" parTransId="{EFCC572F-477E-42FB-95D0-1D5D4864D9D6}" sibTransId="{8A34059C-7DBE-4BB1-9287-1AC32185DA4C}"/>
    <dgm:cxn modelId="{B8EDFC72-E185-42F3-AAC8-35AFA519CB6F}" type="presOf" srcId="{8A34059C-7DBE-4BB1-9287-1AC32185DA4C}" destId="{60D17255-68D7-4710-9021-FF37791EFA77}" srcOrd="1" destOrd="0" presId="urn:microsoft.com/office/officeart/2005/8/layout/cycle2"/>
    <dgm:cxn modelId="{166DAD75-87FB-41B2-BAD7-96F7F562A495}" type="presOf" srcId="{40F3F82D-E482-40DC-9A14-EA39C6093F79}" destId="{15427635-67D0-4831-8859-8C36E2B8AB23}" srcOrd="0" destOrd="0" presId="urn:microsoft.com/office/officeart/2005/8/layout/cycle2"/>
    <dgm:cxn modelId="{69E72856-1794-46D2-A4AE-2A10F586BD9F}" type="presOf" srcId="{1D323ADF-1F3F-4896-A123-C7C6AB76F9C9}" destId="{BCD2D0BA-8D89-42A0-A812-F787C6BDDA2C}" srcOrd="0" destOrd="0" presId="urn:microsoft.com/office/officeart/2005/8/layout/cycle2"/>
    <dgm:cxn modelId="{EC071D79-B39C-45DB-9457-E225249DB0AE}" srcId="{98493DF2-6AE5-4BF3-AEB4-EFE79C5417C9}" destId="{DE07ABBD-DA73-40BC-9907-DFECC76CB2C1}" srcOrd="4" destOrd="0" parTransId="{0C1E853C-76FF-4EC1-BD0B-7C99AD82FA15}" sibTransId="{02FA8C7D-F32A-40F0-B523-40EFBD393B28}"/>
    <dgm:cxn modelId="{34E35580-F77E-400E-A664-8071D88AE62D}" srcId="{98493DF2-6AE5-4BF3-AEB4-EFE79C5417C9}" destId="{CD5A9A23-30A9-4FF6-B06B-F3C32237A959}" srcOrd="3" destOrd="0" parTransId="{4E445073-BA45-4393-923E-DAA87F19A719}" sibTransId="{40F3F82D-E482-40DC-9A14-EA39C6093F79}"/>
    <dgm:cxn modelId="{04B65880-BBE6-487B-9BD5-27CCD2EE8273}" type="presOf" srcId="{DE07ABBD-DA73-40BC-9907-DFECC76CB2C1}" destId="{926BA6BA-AE64-4153-9585-857B232D780F}" srcOrd="0" destOrd="0" presId="urn:microsoft.com/office/officeart/2005/8/layout/cycle2"/>
    <dgm:cxn modelId="{D030D785-B829-4F4B-8489-0B436A9E9D2C}" type="presOf" srcId="{8A34059C-7DBE-4BB1-9287-1AC32185DA4C}" destId="{0F135EF9-2A16-4D7C-B827-FBB15928C895}" srcOrd="0" destOrd="0" presId="urn:microsoft.com/office/officeart/2005/8/layout/cycle2"/>
    <dgm:cxn modelId="{09FFFAA1-DD2C-4D86-A87A-42742B2A55BB}" type="presOf" srcId="{02FA8C7D-F32A-40F0-B523-40EFBD393B28}" destId="{F3032B08-D517-482B-B18A-FD38C421CD38}" srcOrd="1" destOrd="0" presId="urn:microsoft.com/office/officeart/2005/8/layout/cycle2"/>
    <dgm:cxn modelId="{7CFDEFA9-4A9F-4E99-A4C9-2D6931516034}" srcId="{98493DF2-6AE5-4BF3-AEB4-EFE79C5417C9}" destId="{B1A7AD1B-4DE6-4A40-8725-3706A412D784}" srcOrd="5" destOrd="0" parTransId="{FC64B31C-E97E-41F1-AD7B-BB2DC22518E9}" sibTransId="{291EC057-82A9-4BD8-A9AD-9CA916F83B34}"/>
    <dgm:cxn modelId="{81B080AB-A964-4DF0-B171-A9DB3EAB4F94}" type="presOf" srcId="{1607F75E-EB14-45D0-92B4-FC545952F17E}" destId="{1449551E-2023-4500-8CEA-1763CCF06940}" srcOrd="1" destOrd="0" presId="urn:microsoft.com/office/officeart/2005/8/layout/cycle2"/>
    <dgm:cxn modelId="{44A65ABC-7208-4458-9C4E-DF3D24AEE866}" srcId="{98493DF2-6AE5-4BF3-AEB4-EFE79C5417C9}" destId="{4E110D38-C867-44E8-BC19-B08D365E856F}" srcOrd="2" destOrd="0" parTransId="{D5537AE9-C092-40EF-B4EC-9B3C8E04F85C}" sibTransId="{1607F75E-EB14-45D0-92B4-FC545952F17E}"/>
    <dgm:cxn modelId="{AA23B7BD-456C-4A2A-8856-EC4A390E8E9E}" type="presOf" srcId="{356AF251-6920-4B90-9606-5F38F301954B}" destId="{97C39EC4-E476-43C4-A7AA-33375FB740AE}" srcOrd="1" destOrd="0" presId="urn:microsoft.com/office/officeart/2005/8/layout/cycle2"/>
    <dgm:cxn modelId="{ECD791C4-7405-4BE4-9ADA-AF77578684A6}" type="presOf" srcId="{98493DF2-6AE5-4BF3-AEB4-EFE79C5417C9}" destId="{67921B44-2BB5-49FE-AFD2-ED28D4BD9983}" srcOrd="0" destOrd="0" presId="urn:microsoft.com/office/officeart/2005/8/layout/cycle2"/>
    <dgm:cxn modelId="{64B1ACE1-D987-4A78-B838-F3E898764B91}" type="presOf" srcId="{291EC057-82A9-4BD8-A9AD-9CA916F83B34}" destId="{3DAA4259-7575-41DF-9329-0C36CF1CED7F}" srcOrd="0" destOrd="0" presId="urn:microsoft.com/office/officeart/2005/8/layout/cycle2"/>
    <dgm:cxn modelId="{3C5ACBE4-3D56-4CE9-A388-B027BE14015A}" type="presOf" srcId="{40F3F82D-E482-40DC-9A14-EA39C6093F79}" destId="{858703E6-66A4-43E0-8442-C26F15982046}" srcOrd="1" destOrd="0" presId="urn:microsoft.com/office/officeart/2005/8/layout/cycle2"/>
    <dgm:cxn modelId="{E27DCFE4-EF1D-4B6A-874F-E63A3F074A52}" type="presOf" srcId="{4E110D38-C867-44E8-BC19-B08D365E856F}" destId="{2088A1C5-FD09-4A85-86F7-27E361423F3C}" srcOrd="0" destOrd="0" presId="urn:microsoft.com/office/officeart/2005/8/layout/cycle2"/>
    <dgm:cxn modelId="{7D5397F6-6722-4BAD-B59A-A6B3CA824237}" type="presOf" srcId="{C9E6ED3F-1CF5-4CEF-9F9E-BA88C66A07CF}" destId="{595585E0-3256-4DDD-843F-14916F51DE3F}" srcOrd="0" destOrd="0" presId="urn:microsoft.com/office/officeart/2005/8/layout/cycle2"/>
    <dgm:cxn modelId="{280799FF-AFB4-4DD5-8816-74BF19586517}" srcId="{98493DF2-6AE5-4BF3-AEB4-EFE79C5417C9}" destId="{C9E6ED3F-1CF5-4CEF-9F9E-BA88C66A07CF}" srcOrd="1" destOrd="0" parTransId="{E90428C2-28C4-48E8-B972-EABFCF35A620}" sibTransId="{356AF251-6920-4B90-9606-5F38F301954B}"/>
    <dgm:cxn modelId="{0E15330B-008E-4665-8CF2-9A624030CFB9}" type="presParOf" srcId="{67921B44-2BB5-49FE-AFD2-ED28D4BD9983}" destId="{BCD2D0BA-8D89-42A0-A812-F787C6BDDA2C}" srcOrd="0" destOrd="0" presId="urn:microsoft.com/office/officeart/2005/8/layout/cycle2"/>
    <dgm:cxn modelId="{CD106B61-C6BF-40A1-9D8D-233A17E12B1E}" type="presParOf" srcId="{67921B44-2BB5-49FE-AFD2-ED28D4BD9983}" destId="{0F135EF9-2A16-4D7C-B827-FBB15928C895}" srcOrd="1" destOrd="0" presId="urn:microsoft.com/office/officeart/2005/8/layout/cycle2"/>
    <dgm:cxn modelId="{F86A1270-CAA8-4AD1-8F34-15418228338F}" type="presParOf" srcId="{0F135EF9-2A16-4D7C-B827-FBB15928C895}" destId="{60D17255-68D7-4710-9021-FF37791EFA77}" srcOrd="0" destOrd="0" presId="urn:microsoft.com/office/officeart/2005/8/layout/cycle2"/>
    <dgm:cxn modelId="{986C3082-ED55-4E4A-93AF-3BAC9CC5CD2B}" type="presParOf" srcId="{67921B44-2BB5-49FE-AFD2-ED28D4BD9983}" destId="{595585E0-3256-4DDD-843F-14916F51DE3F}" srcOrd="2" destOrd="0" presId="urn:microsoft.com/office/officeart/2005/8/layout/cycle2"/>
    <dgm:cxn modelId="{5095F611-0799-4415-907A-AB76E278D6B0}" type="presParOf" srcId="{67921B44-2BB5-49FE-AFD2-ED28D4BD9983}" destId="{F3A04277-4A37-489C-AB22-68BC91685823}" srcOrd="3" destOrd="0" presId="urn:microsoft.com/office/officeart/2005/8/layout/cycle2"/>
    <dgm:cxn modelId="{E7A09E74-5308-4E7B-AED5-1BC63B601996}" type="presParOf" srcId="{F3A04277-4A37-489C-AB22-68BC91685823}" destId="{97C39EC4-E476-43C4-A7AA-33375FB740AE}" srcOrd="0" destOrd="0" presId="urn:microsoft.com/office/officeart/2005/8/layout/cycle2"/>
    <dgm:cxn modelId="{41001BA3-1989-41F7-81A8-AF9F2300787F}" type="presParOf" srcId="{67921B44-2BB5-49FE-AFD2-ED28D4BD9983}" destId="{2088A1C5-FD09-4A85-86F7-27E361423F3C}" srcOrd="4" destOrd="0" presId="urn:microsoft.com/office/officeart/2005/8/layout/cycle2"/>
    <dgm:cxn modelId="{AC82CE18-68ED-4684-94A6-A97514DF5D8E}" type="presParOf" srcId="{67921B44-2BB5-49FE-AFD2-ED28D4BD9983}" destId="{709EE34D-855A-45C6-BCDA-B2B8FC6D3B68}" srcOrd="5" destOrd="0" presId="urn:microsoft.com/office/officeart/2005/8/layout/cycle2"/>
    <dgm:cxn modelId="{54655E1C-7B81-422C-B86F-74D9D939A12B}" type="presParOf" srcId="{709EE34D-855A-45C6-BCDA-B2B8FC6D3B68}" destId="{1449551E-2023-4500-8CEA-1763CCF06940}" srcOrd="0" destOrd="0" presId="urn:microsoft.com/office/officeart/2005/8/layout/cycle2"/>
    <dgm:cxn modelId="{021D4867-4F74-4F65-81FC-3FAC82026A22}" type="presParOf" srcId="{67921B44-2BB5-49FE-AFD2-ED28D4BD9983}" destId="{1AC281A8-18A7-41D4-B143-95493EEC82B4}" srcOrd="6" destOrd="0" presId="urn:microsoft.com/office/officeart/2005/8/layout/cycle2"/>
    <dgm:cxn modelId="{D9B9A32E-673A-47EA-A54D-E6A52A5C5225}" type="presParOf" srcId="{67921B44-2BB5-49FE-AFD2-ED28D4BD9983}" destId="{15427635-67D0-4831-8859-8C36E2B8AB23}" srcOrd="7" destOrd="0" presId="urn:microsoft.com/office/officeart/2005/8/layout/cycle2"/>
    <dgm:cxn modelId="{F08B461A-E7D7-436A-9A9F-861401DDD8C9}" type="presParOf" srcId="{15427635-67D0-4831-8859-8C36E2B8AB23}" destId="{858703E6-66A4-43E0-8442-C26F15982046}" srcOrd="0" destOrd="0" presId="urn:microsoft.com/office/officeart/2005/8/layout/cycle2"/>
    <dgm:cxn modelId="{00386EF4-A93A-4F6F-92C5-9AAA88F4BC51}" type="presParOf" srcId="{67921B44-2BB5-49FE-AFD2-ED28D4BD9983}" destId="{926BA6BA-AE64-4153-9585-857B232D780F}" srcOrd="8" destOrd="0" presId="urn:microsoft.com/office/officeart/2005/8/layout/cycle2"/>
    <dgm:cxn modelId="{84AA60F8-E857-4A31-98E4-2D9E884EC833}" type="presParOf" srcId="{67921B44-2BB5-49FE-AFD2-ED28D4BD9983}" destId="{66352BB2-45E2-4817-8B0F-D202A2BEFB9D}" srcOrd="9" destOrd="0" presId="urn:microsoft.com/office/officeart/2005/8/layout/cycle2"/>
    <dgm:cxn modelId="{5FE2CE0E-1468-475C-9E0E-1773FDA132AA}" type="presParOf" srcId="{66352BB2-45E2-4817-8B0F-D202A2BEFB9D}" destId="{F3032B08-D517-482B-B18A-FD38C421CD38}" srcOrd="0" destOrd="0" presId="urn:microsoft.com/office/officeart/2005/8/layout/cycle2"/>
    <dgm:cxn modelId="{01976127-CF9A-4EE1-9D95-5B8CC4AFAADD}" type="presParOf" srcId="{67921B44-2BB5-49FE-AFD2-ED28D4BD9983}" destId="{5F8B4A8D-6331-4CA3-9D85-9222D3DD1B5C}" srcOrd="10" destOrd="0" presId="urn:microsoft.com/office/officeart/2005/8/layout/cycle2"/>
    <dgm:cxn modelId="{BB7D1C10-6017-4378-9353-80B64BA732D7}" type="presParOf" srcId="{67921B44-2BB5-49FE-AFD2-ED28D4BD9983}" destId="{3DAA4259-7575-41DF-9329-0C36CF1CED7F}" srcOrd="11" destOrd="0" presId="urn:microsoft.com/office/officeart/2005/8/layout/cycle2"/>
    <dgm:cxn modelId="{46BB37D8-6D78-40B0-B33C-C94C70C0336F}" type="presParOf" srcId="{3DAA4259-7575-41DF-9329-0C36CF1CED7F}" destId="{6C17168A-128E-4AB9-AE91-70A86478294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1EC8FA-1DFC-4299-B32B-EC00228DD509}" type="doc">
      <dgm:prSet loTypeId="urn:microsoft.com/office/officeart/2005/8/layout/cycle2" loCatId="cycle" qsTypeId="urn:microsoft.com/office/officeart/2005/8/quickstyle/3d1" qsCatId="3D" csTypeId="urn:microsoft.com/office/officeart/2005/8/colors/colorful4" csCatId="colorful" phldr="1"/>
      <dgm:spPr/>
      <dgm:t>
        <a:bodyPr/>
        <a:lstStyle/>
        <a:p>
          <a:endParaRPr kumimoji="1" lang="ja-JP" altLang="en-US"/>
        </a:p>
      </dgm:t>
    </dgm:pt>
    <dgm:pt modelId="{65FC317A-C223-41D9-AC13-BF2D5A8945C0}">
      <dgm:prSet custT="1"/>
      <dgm:spPr/>
      <dgm:t>
        <a:bodyPr/>
        <a:lstStyle/>
        <a:p>
          <a:pPr algn="l"/>
          <a:r>
            <a:rPr lang="ja-JP" altLang="en-US" sz="1800" b="1" dirty="0">
              <a:latin typeface="HG丸ｺﾞｼｯｸM-PRO" pitchFamily="50" charset="-128"/>
              <a:ea typeface="HG丸ｺﾞｼｯｸM-PRO" pitchFamily="50" charset="-128"/>
            </a:rPr>
            <a:t>自己のキャリアプロセスを振り返り今後のキャリア形成を描くことが出来る。</a:t>
          </a:r>
          <a:endParaRPr lang="en-US" altLang="ja-JP" sz="1800" b="1" dirty="0">
            <a:latin typeface="HG丸ｺﾞｼｯｸM-PRO" pitchFamily="50" charset="-128"/>
            <a:ea typeface="HG丸ｺﾞｼｯｸM-PRO" pitchFamily="50" charset="-128"/>
          </a:endParaRPr>
        </a:p>
      </dgm:t>
    </dgm:pt>
    <dgm:pt modelId="{DEBDBEDC-2BE4-423B-89F8-8A5089468281}" type="parTrans" cxnId="{D6224EA0-D099-4EA7-A877-CDF92C12F655}">
      <dgm:prSet/>
      <dgm:spPr/>
      <dgm:t>
        <a:bodyPr/>
        <a:lstStyle/>
        <a:p>
          <a:endParaRPr kumimoji="1" lang="ja-JP" altLang="en-US"/>
        </a:p>
      </dgm:t>
    </dgm:pt>
    <dgm:pt modelId="{BD9C344F-9384-437B-A7E1-510ECB16A9E5}" type="sibTrans" cxnId="{D6224EA0-D099-4EA7-A877-CDF92C12F655}">
      <dgm:prSet/>
      <dgm:spPr/>
      <dgm:t>
        <a:bodyPr/>
        <a:lstStyle/>
        <a:p>
          <a:endParaRPr kumimoji="1" lang="ja-JP" altLang="en-US"/>
        </a:p>
      </dgm:t>
    </dgm:pt>
    <dgm:pt modelId="{CAEB5654-E942-4A18-921A-D2FB6C7F9E87}">
      <dgm:prSet custT="1"/>
      <dgm:spPr/>
      <dgm:t>
        <a:bodyPr/>
        <a:lstStyle/>
        <a:p>
          <a:pPr algn="l"/>
          <a:r>
            <a:rPr lang="ja-JP" altLang="en-US" sz="1600" b="1" dirty="0">
              <a:latin typeface="HG丸ｺﾞｼｯｸM-PRO" pitchFamily="50" charset="-128"/>
              <a:ea typeface="HG丸ｺﾞｼｯｸM-PRO" pitchFamily="50" charset="-128"/>
            </a:rPr>
            <a:t>自組織だけでは形成できない、各々の追求する働き方、働く場所、自己のアイデンティティを認識することが出来る</a:t>
          </a:r>
          <a:r>
            <a:rPr lang="ja-JP" altLang="en-US" sz="1600" dirty="0">
              <a:latin typeface="HG丸ｺﾞｼｯｸM-PRO" pitchFamily="50" charset="-128"/>
              <a:ea typeface="HG丸ｺﾞｼｯｸM-PRO" pitchFamily="50" charset="-128"/>
            </a:rPr>
            <a:t>。</a:t>
          </a:r>
          <a:endParaRPr lang="en-US" altLang="ja-JP" sz="1600" dirty="0">
            <a:latin typeface="HG丸ｺﾞｼｯｸM-PRO" pitchFamily="50" charset="-128"/>
            <a:ea typeface="HG丸ｺﾞｼｯｸM-PRO" pitchFamily="50" charset="-128"/>
          </a:endParaRPr>
        </a:p>
      </dgm:t>
    </dgm:pt>
    <dgm:pt modelId="{00BA213E-506E-4BA8-A8A5-89DA5B0252EB}" type="parTrans" cxnId="{D4836C69-DC82-4633-A683-ADDB74DEDFE7}">
      <dgm:prSet/>
      <dgm:spPr/>
      <dgm:t>
        <a:bodyPr/>
        <a:lstStyle/>
        <a:p>
          <a:endParaRPr kumimoji="1" lang="ja-JP" altLang="en-US"/>
        </a:p>
      </dgm:t>
    </dgm:pt>
    <dgm:pt modelId="{9970861B-0EFD-4C2E-B1FB-0FF47D2A2DA5}" type="sibTrans" cxnId="{D4836C69-DC82-4633-A683-ADDB74DEDFE7}">
      <dgm:prSet/>
      <dgm:spPr/>
      <dgm:t>
        <a:bodyPr/>
        <a:lstStyle/>
        <a:p>
          <a:endParaRPr kumimoji="1" lang="ja-JP" altLang="en-US"/>
        </a:p>
      </dgm:t>
    </dgm:pt>
    <dgm:pt modelId="{1B048533-CD64-48ED-953F-376B94710739}">
      <dgm:prSet custT="1"/>
      <dgm:spPr/>
      <dgm:t>
        <a:bodyPr/>
        <a:lstStyle/>
        <a:p>
          <a:pPr algn="l"/>
          <a:r>
            <a:rPr lang="ja-JP" altLang="en-US" sz="1800" b="1" dirty="0">
              <a:latin typeface="HG丸ｺﾞｼｯｸM-PRO" pitchFamily="50" charset="-128"/>
              <a:ea typeface="HG丸ｺﾞｼｯｸM-PRO" pitchFamily="50" charset="-128"/>
            </a:rPr>
            <a:t>出向先で得た、看護を自組織へ還元することが出来る。</a:t>
          </a:r>
          <a:endParaRPr lang="en-US" altLang="ja-JP" sz="1800" b="1" dirty="0">
            <a:latin typeface="HG丸ｺﾞｼｯｸM-PRO" pitchFamily="50" charset="-128"/>
            <a:ea typeface="HG丸ｺﾞｼｯｸM-PRO" pitchFamily="50" charset="-128"/>
          </a:endParaRPr>
        </a:p>
      </dgm:t>
    </dgm:pt>
    <dgm:pt modelId="{E989F6A0-1D1E-4E9F-8E9F-42EA3BBD2BF0}" type="parTrans" cxnId="{B7B8CC78-F802-4D0D-A00F-68A6882F7C70}">
      <dgm:prSet/>
      <dgm:spPr/>
      <dgm:t>
        <a:bodyPr/>
        <a:lstStyle/>
        <a:p>
          <a:endParaRPr kumimoji="1" lang="ja-JP" altLang="en-US"/>
        </a:p>
      </dgm:t>
    </dgm:pt>
    <dgm:pt modelId="{763EA268-9ECD-46AC-BB98-584FFD1BB699}" type="sibTrans" cxnId="{B7B8CC78-F802-4D0D-A00F-68A6882F7C70}">
      <dgm:prSet/>
      <dgm:spPr/>
      <dgm:t>
        <a:bodyPr/>
        <a:lstStyle/>
        <a:p>
          <a:endParaRPr kumimoji="1" lang="ja-JP" altLang="en-US"/>
        </a:p>
      </dgm:t>
    </dgm:pt>
    <dgm:pt modelId="{D63C029C-022A-4007-A616-FA269CF68AE7}">
      <dgm:prSet custT="1"/>
      <dgm:spPr/>
      <dgm:t>
        <a:bodyPr/>
        <a:lstStyle/>
        <a:p>
          <a:pPr algn="l"/>
          <a:r>
            <a:rPr lang="ja-JP" altLang="en-US" sz="1400" b="1" dirty="0">
              <a:latin typeface="HG丸ｺﾞｼｯｸM-PRO" pitchFamily="50" charset="-128"/>
              <a:ea typeface="HG丸ｺﾞｼｯｸM-PRO" pitchFamily="50" charset="-128"/>
            </a:rPr>
            <a:t>仲間や後輩に在籍出向で得たメリットや興味深さ、近隣の病院に関心を寄せ自分たちも地域の一員として役割を担っている看護師であることを認識させる機会になる。</a:t>
          </a:r>
          <a:endParaRPr lang="en-US" altLang="ja-JP" sz="1400" b="1" dirty="0">
            <a:latin typeface="HG丸ｺﾞｼｯｸM-PRO" pitchFamily="50" charset="-128"/>
            <a:ea typeface="HG丸ｺﾞｼｯｸM-PRO" pitchFamily="50" charset="-128"/>
          </a:endParaRPr>
        </a:p>
      </dgm:t>
    </dgm:pt>
    <dgm:pt modelId="{9CA17086-47A6-4632-BE52-508BE502DFD3}" type="parTrans" cxnId="{6D7877F3-0EA3-479C-8E2E-D9A62008C555}">
      <dgm:prSet/>
      <dgm:spPr/>
      <dgm:t>
        <a:bodyPr/>
        <a:lstStyle/>
        <a:p>
          <a:endParaRPr kumimoji="1" lang="ja-JP" altLang="en-US"/>
        </a:p>
      </dgm:t>
    </dgm:pt>
    <dgm:pt modelId="{10A4F77E-37CA-4285-8B6B-7E1432D9585D}" type="sibTrans" cxnId="{6D7877F3-0EA3-479C-8E2E-D9A62008C555}">
      <dgm:prSet/>
      <dgm:spPr/>
      <dgm:t>
        <a:bodyPr/>
        <a:lstStyle/>
        <a:p>
          <a:endParaRPr kumimoji="1" lang="ja-JP" altLang="en-US"/>
        </a:p>
      </dgm:t>
    </dgm:pt>
    <dgm:pt modelId="{992A3960-946F-4899-966F-212429026B87}" type="pres">
      <dgm:prSet presAssocID="{BD1EC8FA-1DFC-4299-B32B-EC00228DD509}" presName="cycle" presStyleCnt="0">
        <dgm:presLayoutVars>
          <dgm:dir/>
          <dgm:resizeHandles val="exact"/>
        </dgm:presLayoutVars>
      </dgm:prSet>
      <dgm:spPr/>
    </dgm:pt>
    <dgm:pt modelId="{7A628261-53AF-4AF4-8282-CF7FE66675F8}" type="pres">
      <dgm:prSet presAssocID="{65FC317A-C223-41D9-AC13-BF2D5A8945C0}" presName="node" presStyleLbl="node1" presStyleIdx="0" presStyleCnt="4" custScaleX="232330">
        <dgm:presLayoutVars>
          <dgm:bulletEnabled val="1"/>
        </dgm:presLayoutVars>
      </dgm:prSet>
      <dgm:spPr/>
    </dgm:pt>
    <dgm:pt modelId="{330D8EB7-373C-46BD-8BCC-9D217FD9F569}" type="pres">
      <dgm:prSet presAssocID="{BD9C344F-9384-437B-A7E1-510ECB16A9E5}" presName="sibTrans" presStyleLbl="sibTrans2D1" presStyleIdx="0" presStyleCnt="4"/>
      <dgm:spPr/>
    </dgm:pt>
    <dgm:pt modelId="{0F0A658C-2E6E-4946-A7F4-F8AAC40F574B}" type="pres">
      <dgm:prSet presAssocID="{BD9C344F-9384-437B-A7E1-510ECB16A9E5}" presName="connectorText" presStyleLbl="sibTrans2D1" presStyleIdx="0" presStyleCnt="4"/>
      <dgm:spPr/>
    </dgm:pt>
    <dgm:pt modelId="{8D80C77D-6107-4D7D-BC9D-8810536E03F4}" type="pres">
      <dgm:prSet presAssocID="{CAEB5654-E942-4A18-921A-D2FB6C7F9E87}" presName="node" presStyleLbl="node1" presStyleIdx="1" presStyleCnt="4" custScaleX="237344" custScaleY="109941" custRadScaleRad="129908" custRadScaleInc="-2035">
        <dgm:presLayoutVars>
          <dgm:bulletEnabled val="1"/>
        </dgm:presLayoutVars>
      </dgm:prSet>
      <dgm:spPr/>
    </dgm:pt>
    <dgm:pt modelId="{17188C38-38FE-42A7-8F2D-C253645AFBCF}" type="pres">
      <dgm:prSet presAssocID="{9970861B-0EFD-4C2E-B1FB-0FF47D2A2DA5}" presName="sibTrans" presStyleLbl="sibTrans2D1" presStyleIdx="1" presStyleCnt="4"/>
      <dgm:spPr/>
    </dgm:pt>
    <dgm:pt modelId="{6C34C6D6-254A-4F4E-982B-5525AF900428}" type="pres">
      <dgm:prSet presAssocID="{9970861B-0EFD-4C2E-B1FB-0FF47D2A2DA5}" presName="connectorText" presStyleLbl="sibTrans2D1" presStyleIdx="1" presStyleCnt="4"/>
      <dgm:spPr/>
    </dgm:pt>
    <dgm:pt modelId="{AB0007B1-8866-40AC-89EC-85007B8914AD}" type="pres">
      <dgm:prSet presAssocID="{D63C029C-022A-4007-A616-FA269CF68AE7}" presName="node" presStyleLbl="node1" presStyleIdx="2" presStyleCnt="4" custScaleX="242272">
        <dgm:presLayoutVars>
          <dgm:bulletEnabled val="1"/>
        </dgm:presLayoutVars>
      </dgm:prSet>
      <dgm:spPr/>
    </dgm:pt>
    <dgm:pt modelId="{BF2106A6-0678-49C5-860A-813910443647}" type="pres">
      <dgm:prSet presAssocID="{10A4F77E-37CA-4285-8B6B-7E1432D9585D}" presName="sibTrans" presStyleLbl="sibTrans2D1" presStyleIdx="2" presStyleCnt="4" custLinFactNeighborX="-3166" custLinFactNeighborY="-9117"/>
      <dgm:spPr/>
    </dgm:pt>
    <dgm:pt modelId="{7C534DFA-294F-4385-B870-CEAA9E0AAF00}" type="pres">
      <dgm:prSet presAssocID="{10A4F77E-37CA-4285-8B6B-7E1432D9585D}" presName="connectorText" presStyleLbl="sibTrans2D1" presStyleIdx="2" presStyleCnt="4"/>
      <dgm:spPr/>
    </dgm:pt>
    <dgm:pt modelId="{DE35585E-BDFE-4CF0-B27B-6D39F0EB6209}" type="pres">
      <dgm:prSet presAssocID="{1B048533-CD64-48ED-953F-376B94710739}" presName="node" presStyleLbl="node1" presStyleIdx="3" presStyleCnt="4" custScaleX="229998" custRadScaleRad="135628" custRadScaleInc="4271">
        <dgm:presLayoutVars>
          <dgm:bulletEnabled val="1"/>
        </dgm:presLayoutVars>
      </dgm:prSet>
      <dgm:spPr/>
    </dgm:pt>
    <dgm:pt modelId="{29BDF40B-28B3-4410-A690-B3172A204900}" type="pres">
      <dgm:prSet presAssocID="{763EA268-9ECD-46AC-BB98-584FFD1BB699}" presName="sibTrans" presStyleLbl="sibTrans2D1" presStyleIdx="3" presStyleCnt="4"/>
      <dgm:spPr/>
    </dgm:pt>
    <dgm:pt modelId="{25DCB58B-7CDA-4FBD-958E-2445200715C2}" type="pres">
      <dgm:prSet presAssocID="{763EA268-9ECD-46AC-BB98-584FFD1BB699}" presName="connectorText" presStyleLbl="sibTrans2D1" presStyleIdx="3" presStyleCnt="4"/>
      <dgm:spPr/>
    </dgm:pt>
  </dgm:ptLst>
  <dgm:cxnLst>
    <dgm:cxn modelId="{36A39100-B0B7-4449-86B9-9FB69216E0AF}" type="presOf" srcId="{10A4F77E-37CA-4285-8B6B-7E1432D9585D}" destId="{7C534DFA-294F-4385-B870-CEAA9E0AAF00}" srcOrd="1" destOrd="0" presId="urn:microsoft.com/office/officeart/2005/8/layout/cycle2"/>
    <dgm:cxn modelId="{9E95F508-A5A3-4518-BB1C-2926F3B1D9D9}" type="presOf" srcId="{10A4F77E-37CA-4285-8B6B-7E1432D9585D}" destId="{BF2106A6-0678-49C5-860A-813910443647}" srcOrd="0" destOrd="0" presId="urn:microsoft.com/office/officeart/2005/8/layout/cycle2"/>
    <dgm:cxn modelId="{131C9310-55C1-4AE1-A8B0-11D41361A59A}" type="presOf" srcId="{D63C029C-022A-4007-A616-FA269CF68AE7}" destId="{AB0007B1-8866-40AC-89EC-85007B8914AD}" srcOrd="0" destOrd="0" presId="urn:microsoft.com/office/officeart/2005/8/layout/cycle2"/>
    <dgm:cxn modelId="{5A4CCB2F-E3E3-4DB3-804D-A304A5890FFA}" type="presOf" srcId="{9970861B-0EFD-4C2E-B1FB-0FF47D2A2DA5}" destId="{6C34C6D6-254A-4F4E-982B-5525AF900428}" srcOrd="1" destOrd="0" presId="urn:microsoft.com/office/officeart/2005/8/layout/cycle2"/>
    <dgm:cxn modelId="{D4836C69-DC82-4633-A683-ADDB74DEDFE7}" srcId="{BD1EC8FA-1DFC-4299-B32B-EC00228DD509}" destId="{CAEB5654-E942-4A18-921A-D2FB6C7F9E87}" srcOrd="1" destOrd="0" parTransId="{00BA213E-506E-4BA8-A8A5-89DA5B0252EB}" sibTransId="{9970861B-0EFD-4C2E-B1FB-0FF47D2A2DA5}"/>
    <dgm:cxn modelId="{2EF9F36F-5473-4802-877F-5F3776342315}" type="presOf" srcId="{CAEB5654-E942-4A18-921A-D2FB6C7F9E87}" destId="{8D80C77D-6107-4D7D-BC9D-8810536E03F4}" srcOrd="0" destOrd="0" presId="urn:microsoft.com/office/officeart/2005/8/layout/cycle2"/>
    <dgm:cxn modelId="{FDB76355-D1A8-4AF2-B9E4-3548BF9D0FD5}" type="presOf" srcId="{BD1EC8FA-1DFC-4299-B32B-EC00228DD509}" destId="{992A3960-946F-4899-966F-212429026B87}" srcOrd="0" destOrd="0" presId="urn:microsoft.com/office/officeart/2005/8/layout/cycle2"/>
    <dgm:cxn modelId="{B7B8CC78-F802-4D0D-A00F-68A6882F7C70}" srcId="{BD1EC8FA-1DFC-4299-B32B-EC00228DD509}" destId="{1B048533-CD64-48ED-953F-376B94710739}" srcOrd="3" destOrd="0" parTransId="{E989F6A0-1D1E-4E9F-8E9F-42EA3BBD2BF0}" sibTransId="{763EA268-9ECD-46AC-BB98-584FFD1BB699}"/>
    <dgm:cxn modelId="{5B410385-B395-4A44-A711-B015DA494821}" type="presOf" srcId="{9970861B-0EFD-4C2E-B1FB-0FF47D2A2DA5}" destId="{17188C38-38FE-42A7-8F2D-C253645AFBCF}" srcOrd="0" destOrd="0" presId="urn:microsoft.com/office/officeart/2005/8/layout/cycle2"/>
    <dgm:cxn modelId="{1E2CC591-050E-4AEB-B1BF-0726494824EB}" type="presOf" srcId="{763EA268-9ECD-46AC-BB98-584FFD1BB699}" destId="{25DCB58B-7CDA-4FBD-958E-2445200715C2}" srcOrd="1" destOrd="0" presId="urn:microsoft.com/office/officeart/2005/8/layout/cycle2"/>
    <dgm:cxn modelId="{D6224EA0-D099-4EA7-A877-CDF92C12F655}" srcId="{BD1EC8FA-1DFC-4299-B32B-EC00228DD509}" destId="{65FC317A-C223-41D9-AC13-BF2D5A8945C0}" srcOrd="0" destOrd="0" parTransId="{DEBDBEDC-2BE4-423B-89F8-8A5089468281}" sibTransId="{BD9C344F-9384-437B-A7E1-510ECB16A9E5}"/>
    <dgm:cxn modelId="{2E45D5A8-9A86-47BA-9D37-4E50276DD7D0}" type="presOf" srcId="{1B048533-CD64-48ED-953F-376B94710739}" destId="{DE35585E-BDFE-4CF0-B27B-6D39F0EB6209}" srcOrd="0" destOrd="0" presId="urn:microsoft.com/office/officeart/2005/8/layout/cycle2"/>
    <dgm:cxn modelId="{E758A8B1-DB2E-4BE5-AF79-A1DEF9B2DC0D}" type="presOf" srcId="{BD9C344F-9384-437B-A7E1-510ECB16A9E5}" destId="{0F0A658C-2E6E-4946-A7F4-F8AAC40F574B}" srcOrd="1" destOrd="0" presId="urn:microsoft.com/office/officeart/2005/8/layout/cycle2"/>
    <dgm:cxn modelId="{AA25D2D8-9462-40EA-A13F-73A8EECB0858}" type="presOf" srcId="{763EA268-9ECD-46AC-BB98-584FFD1BB699}" destId="{29BDF40B-28B3-4410-A690-B3172A204900}" srcOrd="0" destOrd="0" presId="urn:microsoft.com/office/officeart/2005/8/layout/cycle2"/>
    <dgm:cxn modelId="{886083DE-10EC-43A4-BE63-490BD9D8644C}" type="presOf" srcId="{65FC317A-C223-41D9-AC13-BF2D5A8945C0}" destId="{7A628261-53AF-4AF4-8282-CF7FE66675F8}" srcOrd="0" destOrd="0" presId="urn:microsoft.com/office/officeart/2005/8/layout/cycle2"/>
    <dgm:cxn modelId="{6D7877F3-0EA3-479C-8E2E-D9A62008C555}" srcId="{BD1EC8FA-1DFC-4299-B32B-EC00228DD509}" destId="{D63C029C-022A-4007-A616-FA269CF68AE7}" srcOrd="2" destOrd="0" parTransId="{9CA17086-47A6-4632-BE52-508BE502DFD3}" sibTransId="{10A4F77E-37CA-4285-8B6B-7E1432D9585D}"/>
    <dgm:cxn modelId="{E23CC1F8-5EB0-4A10-AD5B-56DF88EBBE24}" type="presOf" srcId="{BD9C344F-9384-437B-A7E1-510ECB16A9E5}" destId="{330D8EB7-373C-46BD-8BCC-9D217FD9F569}" srcOrd="0" destOrd="0" presId="urn:microsoft.com/office/officeart/2005/8/layout/cycle2"/>
    <dgm:cxn modelId="{F788556F-1558-4E99-B972-CD45E97433C4}" type="presParOf" srcId="{992A3960-946F-4899-966F-212429026B87}" destId="{7A628261-53AF-4AF4-8282-CF7FE66675F8}" srcOrd="0" destOrd="0" presId="urn:microsoft.com/office/officeart/2005/8/layout/cycle2"/>
    <dgm:cxn modelId="{88BAD7F7-1F74-4D76-8A24-6F3A6D452F0B}" type="presParOf" srcId="{992A3960-946F-4899-966F-212429026B87}" destId="{330D8EB7-373C-46BD-8BCC-9D217FD9F569}" srcOrd="1" destOrd="0" presId="urn:microsoft.com/office/officeart/2005/8/layout/cycle2"/>
    <dgm:cxn modelId="{339F4C0F-C8B1-4643-BC52-B579E16DD5B7}" type="presParOf" srcId="{330D8EB7-373C-46BD-8BCC-9D217FD9F569}" destId="{0F0A658C-2E6E-4946-A7F4-F8AAC40F574B}" srcOrd="0" destOrd="0" presId="urn:microsoft.com/office/officeart/2005/8/layout/cycle2"/>
    <dgm:cxn modelId="{5ABD90A8-62CD-4DCF-99AB-B8265AE619CD}" type="presParOf" srcId="{992A3960-946F-4899-966F-212429026B87}" destId="{8D80C77D-6107-4D7D-BC9D-8810536E03F4}" srcOrd="2" destOrd="0" presId="urn:microsoft.com/office/officeart/2005/8/layout/cycle2"/>
    <dgm:cxn modelId="{D2D2BFBA-F47A-4F2E-B4F6-2C93DBAE70C0}" type="presParOf" srcId="{992A3960-946F-4899-966F-212429026B87}" destId="{17188C38-38FE-42A7-8F2D-C253645AFBCF}" srcOrd="3" destOrd="0" presId="urn:microsoft.com/office/officeart/2005/8/layout/cycle2"/>
    <dgm:cxn modelId="{C57C056D-E89B-4A17-99B1-9E302267D88D}" type="presParOf" srcId="{17188C38-38FE-42A7-8F2D-C253645AFBCF}" destId="{6C34C6D6-254A-4F4E-982B-5525AF900428}" srcOrd="0" destOrd="0" presId="urn:microsoft.com/office/officeart/2005/8/layout/cycle2"/>
    <dgm:cxn modelId="{C6B44A81-AFD5-4CEA-ABE7-6176FB4E2582}" type="presParOf" srcId="{992A3960-946F-4899-966F-212429026B87}" destId="{AB0007B1-8866-40AC-89EC-85007B8914AD}" srcOrd="4" destOrd="0" presId="urn:microsoft.com/office/officeart/2005/8/layout/cycle2"/>
    <dgm:cxn modelId="{81D25169-55A7-48BF-BCF3-FA326FB8024F}" type="presParOf" srcId="{992A3960-946F-4899-966F-212429026B87}" destId="{BF2106A6-0678-49C5-860A-813910443647}" srcOrd="5" destOrd="0" presId="urn:microsoft.com/office/officeart/2005/8/layout/cycle2"/>
    <dgm:cxn modelId="{D1360517-BB2D-4B52-9CAA-D02C23BFF6C9}" type="presParOf" srcId="{BF2106A6-0678-49C5-860A-813910443647}" destId="{7C534DFA-294F-4385-B870-CEAA9E0AAF00}" srcOrd="0" destOrd="0" presId="urn:microsoft.com/office/officeart/2005/8/layout/cycle2"/>
    <dgm:cxn modelId="{7825748E-2F2E-4C0A-A4FF-D9EA331988BA}" type="presParOf" srcId="{992A3960-946F-4899-966F-212429026B87}" destId="{DE35585E-BDFE-4CF0-B27B-6D39F0EB6209}" srcOrd="6" destOrd="0" presId="urn:microsoft.com/office/officeart/2005/8/layout/cycle2"/>
    <dgm:cxn modelId="{C8E2490D-4D8F-4B3F-A895-F3A87D6B8EE5}" type="presParOf" srcId="{992A3960-946F-4899-966F-212429026B87}" destId="{29BDF40B-28B3-4410-A690-B3172A204900}" srcOrd="7" destOrd="0" presId="urn:microsoft.com/office/officeart/2005/8/layout/cycle2"/>
    <dgm:cxn modelId="{39B84F4D-119A-4825-8C71-5B70C660805B}" type="presParOf" srcId="{29BDF40B-28B3-4410-A690-B3172A204900}" destId="{25DCB58B-7CDA-4FBD-958E-2445200715C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E1C491-090E-4721-81C4-3D6A58EB393D}" type="doc">
      <dgm:prSet loTypeId="urn:microsoft.com/office/officeart/2005/8/layout/target3" loCatId="list" qsTypeId="urn:microsoft.com/office/officeart/2005/8/quickstyle/3d1" qsCatId="3D" csTypeId="urn:microsoft.com/office/officeart/2005/8/colors/accent1_2" csCatId="accent1" phldr="1"/>
      <dgm:spPr/>
    </dgm:pt>
    <dgm:pt modelId="{5A151137-7567-4BCA-B070-6EFED3C109F4}">
      <dgm:prSet/>
      <dgm:spPr>
        <a:solidFill>
          <a:schemeClr val="tx2">
            <a:lumMod val="20000"/>
            <a:lumOff val="80000"/>
          </a:schemeClr>
        </a:solidFill>
      </dgm:spPr>
      <dgm:t>
        <a:bodyPr/>
        <a:lstStyle/>
        <a:p>
          <a:r>
            <a:rPr lang="ja-JP" altLang="en-US" dirty="0">
              <a:latin typeface="HG丸ｺﾞｼｯｸM-PRO" panose="020F0600000000000000" pitchFamily="50" charset="-128"/>
              <a:ea typeface="HG丸ｺﾞｼｯｸM-PRO" panose="020F0600000000000000" pitchFamily="50" charset="-128"/>
            </a:rPr>
            <a:t>精神障害にも対応した地域包括ケアへの取り組みの推進者として、人事交流を重ねることにより、互いの専門性、機能性を理解し、各々の役割期待の促進が図ることを期待したい。</a:t>
          </a:r>
          <a:endParaRPr lang="en-US" altLang="ja-JP" dirty="0">
            <a:latin typeface="HG丸ｺﾞｼｯｸM-PRO" panose="020F0600000000000000" pitchFamily="50" charset="-128"/>
            <a:ea typeface="HG丸ｺﾞｼｯｸM-PRO" panose="020F0600000000000000" pitchFamily="50" charset="-128"/>
          </a:endParaRPr>
        </a:p>
      </dgm:t>
    </dgm:pt>
    <dgm:pt modelId="{89203C1E-137F-4010-B295-A96D4F7D2BC9}" type="parTrans" cxnId="{377DD579-F9B2-4077-B043-8FBBB5F42F6B}">
      <dgm:prSet/>
      <dgm:spPr/>
      <dgm:t>
        <a:bodyPr/>
        <a:lstStyle/>
        <a:p>
          <a:endParaRPr kumimoji="1" lang="ja-JP" altLang="en-US"/>
        </a:p>
      </dgm:t>
    </dgm:pt>
    <dgm:pt modelId="{9B58B3B6-BD06-4816-81CD-3A324747A46D}" type="sibTrans" cxnId="{377DD579-F9B2-4077-B043-8FBBB5F42F6B}">
      <dgm:prSet/>
      <dgm:spPr/>
      <dgm:t>
        <a:bodyPr/>
        <a:lstStyle/>
        <a:p>
          <a:endParaRPr kumimoji="1" lang="ja-JP" altLang="en-US"/>
        </a:p>
      </dgm:t>
    </dgm:pt>
    <dgm:pt modelId="{48ADFC76-64FD-46A2-94C5-8CE5EDA5BA9E}">
      <dgm:prSet/>
      <dgm:spPr>
        <a:solidFill>
          <a:schemeClr val="tx2">
            <a:lumMod val="40000"/>
            <a:lumOff val="60000"/>
          </a:schemeClr>
        </a:solidFill>
      </dgm:spPr>
      <dgm:t>
        <a:bodyPr/>
        <a:lstStyle/>
        <a:p>
          <a:r>
            <a:rPr lang="ja-JP" altLang="en-US" dirty="0">
              <a:latin typeface="HG丸ｺﾞｼｯｸM-PRO" panose="020F0600000000000000" pitchFamily="50" charset="-128"/>
              <a:ea typeface="HG丸ｺﾞｼｯｸM-PRO" panose="020F0600000000000000" pitchFamily="50" charset="-128"/>
            </a:rPr>
            <a:t>精神科医療が地域で担う役割と、</a:t>
          </a:r>
          <a:r>
            <a:rPr lang="ja-JP" altLang="en-US" dirty="0" err="1">
              <a:latin typeface="HG丸ｺﾞｼｯｸM-PRO" panose="020F0600000000000000" pitchFamily="50" charset="-128"/>
              <a:ea typeface="HG丸ｺﾞｼｯｸM-PRO" panose="020F0600000000000000" pitchFamily="50" charset="-128"/>
            </a:rPr>
            <a:t>精神障がい</a:t>
          </a:r>
          <a:r>
            <a:rPr lang="ja-JP" altLang="en-US" dirty="0">
              <a:latin typeface="HG丸ｺﾞｼｯｸM-PRO" panose="020F0600000000000000" pitchFamily="50" charset="-128"/>
              <a:ea typeface="HG丸ｺﾞｼｯｸM-PRO" panose="020F0600000000000000" pitchFamily="50" charset="-128"/>
            </a:rPr>
            <a:t>者も地域で安心して医療や看護を受けることができる一助として看護師からこの取り組みを発信したい。</a:t>
          </a:r>
          <a:endParaRPr lang="en-US" altLang="ja-JP" dirty="0">
            <a:latin typeface="HG丸ｺﾞｼｯｸM-PRO" panose="020F0600000000000000" pitchFamily="50" charset="-128"/>
            <a:ea typeface="HG丸ｺﾞｼｯｸM-PRO" panose="020F0600000000000000" pitchFamily="50" charset="-128"/>
          </a:endParaRPr>
        </a:p>
      </dgm:t>
    </dgm:pt>
    <dgm:pt modelId="{C4D89641-A646-4885-B85A-4622F246B6F7}" type="parTrans" cxnId="{02DAFCDB-5EC4-4C99-80B8-429ECBC19548}">
      <dgm:prSet/>
      <dgm:spPr/>
      <dgm:t>
        <a:bodyPr/>
        <a:lstStyle/>
        <a:p>
          <a:endParaRPr kumimoji="1" lang="ja-JP" altLang="en-US"/>
        </a:p>
      </dgm:t>
    </dgm:pt>
    <dgm:pt modelId="{8FF7B0A9-2099-4BC8-A6DF-EB52ACD89BB7}" type="sibTrans" cxnId="{02DAFCDB-5EC4-4C99-80B8-429ECBC19548}">
      <dgm:prSet/>
      <dgm:spPr/>
      <dgm:t>
        <a:bodyPr/>
        <a:lstStyle/>
        <a:p>
          <a:endParaRPr kumimoji="1" lang="ja-JP" altLang="en-US"/>
        </a:p>
      </dgm:t>
    </dgm:pt>
    <dgm:pt modelId="{7D4C34DC-CD9B-4AF9-A01A-4F34BED3C88F}" type="pres">
      <dgm:prSet presAssocID="{6EE1C491-090E-4721-81C4-3D6A58EB393D}" presName="Name0" presStyleCnt="0">
        <dgm:presLayoutVars>
          <dgm:chMax val="7"/>
          <dgm:dir/>
          <dgm:animLvl val="lvl"/>
          <dgm:resizeHandles val="exact"/>
        </dgm:presLayoutVars>
      </dgm:prSet>
      <dgm:spPr/>
    </dgm:pt>
    <dgm:pt modelId="{899D6804-8C1D-42CC-A6F4-BA3A0C850FAD}" type="pres">
      <dgm:prSet presAssocID="{5A151137-7567-4BCA-B070-6EFED3C109F4}" presName="circle1" presStyleLbl="node1" presStyleIdx="0" presStyleCnt="2"/>
      <dgm:spPr/>
    </dgm:pt>
    <dgm:pt modelId="{1C5BE1DC-A993-487D-9D84-6BB41ACA24EF}" type="pres">
      <dgm:prSet presAssocID="{5A151137-7567-4BCA-B070-6EFED3C109F4}" presName="space" presStyleCnt="0"/>
      <dgm:spPr/>
    </dgm:pt>
    <dgm:pt modelId="{8451E157-CF9B-4EA7-B0FC-F0E990F07D62}" type="pres">
      <dgm:prSet presAssocID="{5A151137-7567-4BCA-B070-6EFED3C109F4}" presName="rect1" presStyleLbl="alignAcc1" presStyleIdx="0" presStyleCnt="2" custLinFactNeighborY="1999"/>
      <dgm:spPr/>
    </dgm:pt>
    <dgm:pt modelId="{4701DA64-3DED-4B7F-80A1-ADFCE091C00F}" type="pres">
      <dgm:prSet presAssocID="{48ADFC76-64FD-46A2-94C5-8CE5EDA5BA9E}" presName="vertSpace2" presStyleLbl="node1" presStyleIdx="0" presStyleCnt="2"/>
      <dgm:spPr/>
    </dgm:pt>
    <dgm:pt modelId="{A2B8A0F2-8608-44E5-9E8B-6A5225A1440B}" type="pres">
      <dgm:prSet presAssocID="{48ADFC76-64FD-46A2-94C5-8CE5EDA5BA9E}" presName="circle2" presStyleLbl="node1" presStyleIdx="1" presStyleCnt="2"/>
      <dgm:spPr/>
    </dgm:pt>
    <dgm:pt modelId="{483BF9CD-5025-4828-8708-50AE819FAFEF}" type="pres">
      <dgm:prSet presAssocID="{48ADFC76-64FD-46A2-94C5-8CE5EDA5BA9E}" presName="rect2" presStyleLbl="alignAcc1" presStyleIdx="1" presStyleCnt="2"/>
      <dgm:spPr/>
    </dgm:pt>
    <dgm:pt modelId="{C8AB7077-6904-476B-A924-B73630E0AA62}" type="pres">
      <dgm:prSet presAssocID="{5A151137-7567-4BCA-B070-6EFED3C109F4}" presName="rect1ParTxNoCh" presStyleLbl="alignAcc1" presStyleIdx="1" presStyleCnt="2">
        <dgm:presLayoutVars>
          <dgm:chMax val="1"/>
          <dgm:bulletEnabled val="1"/>
        </dgm:presLayoutVars>
      </dgm:prSet>
      <dgm:spPr/>
    </dgm:pt>
    <dgm:pt modelId="{F13FECAB-F147-43D7-A8DB-170ED4879B11}" type="pres">
      <dgm:prSet presAssocID="{48ADFC76-64FD-46A2-94C5-8CE5EDA5BA9E}" presName="rect2ParTxNoCh" presStyleLbl="alignAcc1" presStyleIdx="1" presStyleCnt="2">
        <dgm:presLayoutVars>
          <dgm:chMax val="1"/>
          <dgm:bulletEnabled val="1"/>
        </dgm:presLayoutVars>
      </dgm:prSet>
      <dgm:spPr/>
    </dgm:pt>
  </dgm:ptLst>
  <dgm:cxnLst>
    <dgm:cxn modelId="{87E93C05-5712-4511-B4C7-12834F0F33C4}" type="presOf" srcId="{5A151137-7567-4BCA-B070-6EFED3C109F4}" destId="{8451E157-CF9B-4EA7-B0FC-F0E990F07D62}" srcOrd="0" destOrd="0" presId="urn:microsoft.com/office/officeart/2005/8/layout/target3"/>
    <dgm:cxn modelId="{3990E907-654C-4D4A-8160-8CCABCAA8D4D}" type="presOf" srcId="{6EE1C491-090E-4721-81C4-3D6A58EB393D}" destId="{7D4C34DC-CD9B-4AF9-A01A-4F34BED3C88F}" srcOrd="0" destOrd="0" presId="urn:microsoft.com/office/officeart/2005/8/layout/target3"/>
    <dgm:cxn modelId="{EC16534D-447E-4393-B831-2DA32C038814}" type="presOf" srcId="{5A151137-7567-4BCA-B070-6EFED3C109F4}" destId="{C8AB7077-6904-476B-A924-B73630E0AA62}" srcOrd="1" destOrd="0" presId="urn:microsoft.com/office/officeart/2005/8/layout/target3"/>
    <dgm:cxn modelId="{857B3A6F-A145-4160-AD59-BAC1477B1405}" type="presOf" srcId="{48ADFC76-64FD-46A2-94C5-8CE5EDA5BA9E}" destId="{F13FECAB-F147-43D7-A8DB-170ED4879B11}" srcOrd="1" destOrd="0" presId="urn:microsoft.com/office/officeart/2005/8/layout/target3"/>
    <dgm:cxn modelId="{377DD579-F9B2-4077-B043-8FBBB5F42F6B}" srcId="{6EE1C491-090E-4721-81C4-3D6A58EB393D}" destId="{5A151137-7567-4BCA-B070-6EFED3C109F4}" srcOrd="0" destOrd="0" parTransId="{89203C1E-137F-4010-B295-A96D4F7D2BC9}" sibTransId="{9B58B3B6-BD06-4816-81CD-3A324747A46D}"/>
    <dgm:cxn modelId="{02DAFCDB-5EC4-4C99-80B8-429ECBC19548}" srcId="{6EE1C491-090E-4721-81C4-3D6A58EB393D}" destId="{48ADFC76-64FD-46A2-94C5-8CE5EDA5BA9E}" srcOrd="1" destOrd="0" parTransId="{C4D89641-A646-4885-B85A-4622F246B6F7}" sibTransId="{8FF7B0A9-2099-4BC8-A6DF-EB52ACD89BB7}"/>
    <dgm:cxn modelId="{653EA6EA-5BFE-4821-A4E4-F0160980ED69}" type="presOf" srcId="{48ADFC76-64FD-46A2-94C5-8CE5EDA5BA9E}" destId="{483BF9CD-5025-4828-8708-50AE819FAFEF}" srcOrd="0" destOrd="0" presId="urn:microsoft.com/office/officeart/2005/8/layout/target3"/>
    <dgm:cxn modelId="{B1C7F655-AF8A-4E49-AAD8-ED2DE43C0290}" type="presParOf" srcId="{7D4C34DC-CD9B-4AF9-A01A-4F34BED3C88F}" destId="{899D6804-8C1D-42CC-A6F4-BA3A0C850FAD}" srcOrd="0" destOrd="0" presId="urn:microsoft.com/office/officeart/2005/8/layout/target3"/>
    <dgm:cxn modelId="{687F4427-841B-4442-AD3E-D7167C4589C1}" type="presParOf" srcId="{7D4C34DC-CD9B-4AF9-A01A-4F34BED3C88F}" destId="{1C5BE1DC-A993-487D-9D84-6BB41ACA24EF}" srcOrd="1" destOrd="0" presId="urn:microsoft.com/office/officeart/2005/8/layout/target3"/>
    <dgm:cxn modelId="{7215DEE1-BF0C-4E62-9175-9D739BD50055}" type="presParOf" srcId="{7D4C34DC-CD9B-4AF9-A01A-4F34BED3C88F}" destId="{8451E157-CF9B-4EA7-B0FC-F0E990F07D62}" srcOrd="2" destOrd="0" presId="urn:microsoft.com/office/officeart/2005/8/layout/target3"/>
    <dgm:cxn modelId="{561BD755-EEF6-451A-BA75-F3B87BD74E39}" type="presParOf" srcId="{7D4C34DC-CD9B-4AF9-A01A-4F34BED3C88F}" destId="{4701DA64-3DED-4B7F-80A1-ADFCE091C00F}" srcOrd="3" destOrd="0" presId="urn:microsoft.com/office/officeart/2005/8/layout/target3"/>
    <dgm:cxn modelId="{106D94C8-1ADD-409B-B49A-EA0F12016BB8}" type="presParOf" srcId="{7D4C34DC-CD9B-4AF9-A01A-4F34BED3C88F}" destId="{A2B8A0F2-8608-44E5-9E8B-6A5225A1440B}" srcOrd="4" destOrd="0" presId="urn:microsoft.com/office/officeart/2005/8/layout/target3"/>
    <dgm:cxn modelId="{AE9B0C4C-B981-4616-ABFC-BD0EFBACBD10}" type="presParOf" srcId="{7D4C34DC-CD9B-4AF9-A01A-4F34BED3C88F}" destId="{483BF9CD-5025-4828-8708-50AE819FAFEF}" srcOrd="5" destOrd="0" presId="urn:microsoft.com/office/officeart/2005/8/layout/target3"/>
    <dgm:cxn modelId="{2635D0FD-380B-4108-9A14-203AAB0EC2F6}" type="presParOf" srcId="{7D4C34DC-CD9B-4AF9-A01A-4F34BED3C88F}" destId="{C8AB7077-6904-476B-A924-B73630E0AA62}" srcOrd="6" destOrd="0" presId="urn:microsoft.com/office/officeart/2005/8/layout/target3"/>
    <dgm:cxn modelId="{C3448BB1-D30C-4F76-BF94-B22A218EF973}" type="presParOf" srcId="{7D4C34DC-CD9B-4AF9-A01A-4F34BED3C88F}" destId="{F13FECAB-F147-43D7-A8DB-170ED4879B11}" srcOrd="7"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222EC1-3742-48F9-A42B-BFE117CA783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kumimoji="1" lang="ja-JP" altLang="en-US"/>
        </a:p>
      </dgm:t>
    </dgm:pt>
    <dgm:pt modelId="{6FB970A2-CB7B-4B7E-B324-C9992F5E2F3D}">
      <dgm:prSet phldrT="[テキスト]" custT="1"/>
      <dgm:spPr>
        <a:solidFill>
          <a:schemeClr val="accent6">
            <a:lumMod val="60000"/>
            <a:lumOff val="40000"/>
          </a:schemeClr>
        </a:solidFill>
      </dgm:spPr>
      <dgm:t>
        <a:bodyPr/>
        <a:lstStyle/>
        <a:p>
          <a:r>
            <a:rPr kumimoji="1" lang="ja-JP" altLang="en-US" sz="2800" dirty="0">
              <a:solidFill>
                <a:schemeClr val="tx1"/>
              </a:solidFill>
              <a:latin typeface="ＭＳ Ｐゴシック" panose="020B0600070205080204" pitchFamily="50" charset="-128"/>
              <a:ea typeface="ＭＳ Ｐゴシック" panose="020B0600070205080204" pitchFamily="50" charset="-128"/>
            </a:rPr>
            <a:t>２～４年目</a:t>
          </a:r>
          <a:endParaRPr kumimoji="1" lang="en-US" altLang="ja-JP" sz="28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800" dirty="0">
              <a:solidFill>
                <a:schemeClr val="tx1"/>
              </a:solidFill>
              <a:latin typeface="ＭＳ Ｐゴシック" panose="020B0600070205080204" pitchFamily="50" charset="-128"/>
              <a:ea typeface="ＭＳ Ｐゴシック" panose="020B0600070205080204" pitchFamily="50" charset="-128"/>
            </a:rPr>
            <a:t>汐田総合病院</a:t>
          </a:r>
        </a:p>
      </dgm:t>
    </dgm:pt>
    <dgm:pt modelId="{896E1B8B-75EE-4099-929D-D69A33E69E31}" type="parTrans" cxnId="{5F8DB3EB-2CAF-4104-AC18-05F8F33AF196}">
      <dgm:prSet/>
      <dgm:spPr/>
      <dgm:t>
        <a:bodyPr/>
        <a:lstStyle/>
        <a:p>
          <a:endParaRPr kumimoji="1" lang="ja-JP" altLang="en-US"/>
        </a:p>
      </dgm:t>
    </dgm:pt>
    <dgm:pt modelId="{1F609D8A-16E2-4F59-9EB9-833D65E09D3A}" type="sibTrans" cxnId="{5F8DB3EB-2CAF-4104-AC18-05F8F33AF196}">
      <dgm:prSet/>
      <dgm:spPr/>
      <dgm:t>
        <a:bodyPr/>
        <a:lstStyle/>
        <a:p>
          <a:endParaRPr kumimoji="1" lang="ja-JP" altLang="en-US"/>
        </a:p>
      </dgm:t>
    </dgm:pt>
    <dgm:pt modelId="{0D4ED48C-B3AD-4875-84AD-8F87776B4DDB}">
      <dgm:prSet phldrT="[テキスト]" custT="1"/>
      <dgm:spPr>
        <a:solidFill>
          <a:srgbClr val="FF9999"/>
        </a:solidFill>
      </dgm:spPr>
      <dgm:t>
        <a:bodyPr/>
        <a:lstStyle/>
        <a:p>
          <a:r>
            <a:rPr kumimoji="1" lang="ja-JP" altLang="en-US" sz="2400" dirty="0">
              <a:solidFill>
                <a:schemeClr val="tx1"/>
              </a:solidFill>
              <a:latin typeface="ＭＳ Ｐゴシック" panose="020B0600070205080204" pitchFamily="50" charset="-128"/>
              <a:ea typeface="ＭＳ Ｐゴシック" panose="020B0600070205080204" pitchFamily="50" charset="-128"/>
            </a:rPr>
            <a:t>５</a:t>
          </a:r>
          <a:endParaRPr kumimoji="1" lang="en-US" altLang="ja-JP" sz="2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dirty="0">
              <a:solidFill>
                <a:schemeClr val="tx1"/>
              </a:solidFill>
              <a:latin typeface="ＭＳ Ｐゴシック" panose="020B0600070205080204" pitchFamily="50" charset="-128"/>
              <a:ea typeface="ＭＳ Ｐゴシック" panose="020B0600070205080204" pitchFamily="50" charset="-128"/>
            </a:rPr>
            <a:t>年</a:t>
          </a:r>
          <a:endParaRPr kumimoji="1" lang="en-US" altLang="ja-JP" sz="2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dirty="0">
              <a:solidFill>
                <a:schemeClr val="tx1"/>
              </a:solidFill>
              <a:latin typeface="ＭＳ Ｐゴシック" panose="020B0600070205080204" pitchFamily="50" charset="-128"/>
              <a:ea typeface="ＭＳ Ｐゴシック" panose="020B0600070205080204" pitchFamily="50" charset="-128"/>
            </a:rPr>
            <a:t>目</a:t>
          </a:r>
          <a:endParaRPr kumimoji="1" lang="en-US" altLang="ja-JP" sz="2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dirty="0">
              <a:solidFill>
                <a:schemeClr val="tx1"/>
              </a:solidFill>
              <a:latin typeface="ＭＳ Ｐゴシック" panose="020B0600070205080204" pitchFamily="50" charset="-128"/>
              <a:ea typeface="ＭＳ Ｐゴシック" panose="020B0600070205080204" pitchFamily="50" charset="-128"/>
            </a:rPr>
            <a:t>選</a:t>
          </a:r>
          <a:endParaRPr kumimoji="1" lang="en-US" altLang="ja-JP" sz="2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dirty="0">
              <a:solidFill>
                <a:schemeClr val="tx1"/>
              </a:solidFill>
              <a:latin typeface="ＭＳ Ｐゴシック" panose="020B0600070205080204" pitchFamily="50" charset="-128"/>
              <a:ea typeface="ＭＳ Ｐゴシック" panose="020B0600070205080204" pitchFamily="50" charset="-128"/>
            </a:rPr>
            <a:t>択</a:t>
          </a:r>
        </a:p>
      </dgm:t>
    </dgm:pt>
    <dgm:pt modelId="{A5DD298C-6A1C-4D61-83AB-E9145B1D8D55}" type="parTrans" cxnId="{77D2035A-61B4-4C6A-B0F5-D5DC71A326D2}">
      <dgm:prSet/>
      <dgm:spPr/>
      <dgm:t>
        <a:bodyPr/>
        <a:lstStyle/>
        <a:p>
          <a:endParaRPr kumimoji="1" lang="ja-JP" altLang="en-US"/>
        </a:p>
      </dgm:t>
    </dgm:pt>
    <dgm:pt modelId="{362857E7-2E75-4232-BDB0-052594925493}" type="sibTrans" cxnId="{77D2035A-61B4-4C6A-B0F5-D5DC71A326D2}">
      <dgm:prSet/>
      <dgm:spPr/>
      <dgm:t>
        <a:bodyPr/>
        <a:lstStyle/>
        <a:p>
          <a:endParaRPr kumimoji="1" lang="ja-JP" altLang="en-US"/>
        </a:p>
      </dgm:t>
    </dgm:pt>
    <dgm:pt modelId="{EDA3A0E2-6129-4D06-907C-F94252C78F4E}">
      <dgm:prSet phldrT="[テキスト]" custT="1"/>
      <dgm:spPr>
        <a:solidFill>
          <a:schemeClr val="accent6">
            <a:lumMod val="60000"/>
            <a:lumOff val="40000"/>
          </a:schemeClr>
        </a:solidFill>
      </dgm:spPr>
      <dgm:t>
        <a:bodyPr/>
        <a:lstStyle/>
        <a:p>
          <a:r>
            <a:rPr kumimoji="1" lang="ja-JP" altLang="en-US" sz="2800" dirty="0">
              <a:solidFill>
                <a:schemeClr val="tx1"/>
              </a:solidFill>
              <a:latin typeface="ＭＳ Ｐゴシック" panose="020B0600070205080204" pitchFamily="50" charset="-128"/>
              <a:ea typeface="ＭＳ Ｐゴシック" panose="020B0600070205080204" pitchFamily="50" charset="-128"/>
            </a:rPr>
            <a:t>汐田総合病院</a:t>
          </a:r>
        </a:p>
      </dgm:t>
    </dgm:pt>
    <dgm:pt modelId="{5030F7B1-1FAB-419A-B69C-974EF21AD59F}" type="parTrans" cxnId="{8E0E711A-8F71-435E-BD18-048BA8800D6A}">
      <dgm:prSet/>
      <dgm:spPr/>
      <dgm:t>
        <a:bodyPr/>
        <a:lstStyle/>
        <a:p>
          <a:endParaRPr kumimoji="1" lang="ja-JP" altLang="en-US"/>
        </a:p>
      </dgm:t>
    </dgm:pt>
    <dgm:pt modelId="{E2D759E2-8B1C-4B7D-B91F-B5A8B0AE69E3}" type="sibTrans" cxnId="{8E0E711A-8F71-435E-BD18-048BA8800D6A}">
      <dgm:prSet/>
      <dgm:spPr/>
      <dgm:t>
        <a:bodyPr/>
        <a:lstStyle/>
        <a:p>
          <a:endParaRPr kumimoji="1" lang="ja-JP" altLang="en-US"/>
        </a:p>
      </dgm:t>
    </dgm:pt>
    <dgm:pt modelId="{4B091680-2232-4C37-BB96-51943A0E4764}">
      <dgm:prSet phldrT="[テキスト]" custT="1"/>
      <dgm:spPr>
        <a:solidFill>
          <a:schemeClr val="accent2">
            <a:lumMod val="40000"/>
            <a:lumOff val="60000"/>
          </a:schemeClr>
        </a:solidFill>
      </dgm:spPr>
      <dgm:t>
        <a:bodyPr/>
        <a:lstStyle/>
        <a:p>
          <a:r>
            <a:rPr kumimoji="1" lang="ja-JP" altLang="en-US" sz="2800" dirty="0">
              <a:solidFill>
                <a:schemeClr val="tx1"/>
              </a:solidFill>
              <a:latin typeface="ＭＳ Ｐゴシック" panose="020B0600070205080204" pitchFamily="50" charset="-128"/>
              <a:ea typeface="ＭＳ Ｐゴシック" panose="020B0600070205080204" pitchFamily="50" charset="-128"/>
            </a:rPr>
            <a:t>東部病院</a:t>
          </a:r>
        </a:p>
      </dgm:t>
    </dgm:pt>
    <dgm:pt modelId="{BBE016A6-E37E-4A7E-ADCF-DC5051644378}" type="parTrans" cxnId="{96762986-2D44-444C-9B4E-64699B3F487E}">
      <dgm:prSet/>
      <dgm:spPr/>
      <dgm:t>
        <a:bodyPr/>
        <a:lstStyle/>
        <a:p>
          <a:endParaRPr kumimoji="1" lang="ja-JP" altLang="en-US"/>
        </a:p>
      </dgm:t>
    </dgm:pt>
    <dgm:pt modelId="{E773D019-B8C0-46F0-AEF2-1DEA84D3BEE4}" type="sibTrans" cxnId="{96762986-2D44-444C-9B4E-64699B3F487E}">
      <dgm:prSet/>
      <dgm:spPr/>
      <dgm:t>
        <a:bodyPr/>
        <a:lstStyle/>
        <a:p>
          <a:endParaRPr kumimoji="1" lang="ja-JP" altLang="en-US"/>
        </a:p>
      </dgm:t>
    </dgm:pt>
    <dgm:pt modelId="{3125E93D-3107-44CC-A120-EB5D152819E3}">
      <dgm:prSet phldrT="[テキスト]" custT="1"/>
      <dgm:spPr>
        <a:solidFill>
          <a:schemeClr val="accent2">
            <a:lumMod val="40000"/>
            <a:lumOff val="60000"/>
          </a:schemeClr>
        </a:solidFill>
      </dgm:spPr>
      <dgm:t>
        <a:bodyPr/>
        <a:lstStyle/>
        <a:p>
          <a:r>
            <a:rPr kumimoji="1" lang="en-US" altLang="ja-JP" sz="2800" dirty="0">
              <a:solidFill>
                <a:schemeClr val="tx1"/>
              </a:solidFill>
              <a:latin typeface="ＭＳ Ｐゴシック" panose="020B0600070205080204" pitchFamily="50" charset="-128"/>
              <a:ea typeface="ＭＳ Ｐゴシック" panose="020B0600070205080204" pitchFamily="50" charset="-128"/>
            </a:rPr>
            <a:t>1</a:t>
          </a:r>
          <a:r>
            <a:rPr kumimoji="1" lang="ja-JP" altLang="en-US" sz="2800" dirty="0">
              <a:solidFill>
                <a:schemeClr val="tx1"/>
              </a:solidFill>
              <a:latin typeface="ＭＳ Ｐゴシック" panose="020B0600070205080204" pitchFamily="50" charset="-128"/>
              <a:ea typeface="ＭＳ Ｐゴシック" panose="020B0600070205080204" pitchFamily="50" charset="-128"/>
            </a:rPr>
            <a:t>年目</a:t>
          </a:r>
          <a:endParaRPr kumimoji="1" lang="en-US" altLang="ja-JP" sz="28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800" dirty="0">
              <a:solidFill>
                <a:schemeClr val="tx1"/>
              </a:solidFill>
              <a:latin typeface="ＭＳ Ｐゴシック" panose="020B0600070205080204" pitchFamily="50" charset="-128"/>
              <a:ea typeface="ＭＳ Ｐゴシック" panose="020B0600070205080204" pitchFamily="50" charset="-128"/>
            </a:rPr>
            <a:t>済生会横浜市東部病院</a:t>
          </a:r>
        </a:p>
      </dgm:t>
    </dgm:pt>
    <dgm:pt modelId="{A2F61F67-33F8-475A-BF22-5D30AA4F2D54}" type="sibTrans" cxnId="{9D3D536B-9707-4887-9C8A-3FD26BFB0398}">
      <dgm:prSet/>
      <dgm:spPr/>
      <dgm:t>
        <a:bodyPr/>
        <a:lstStyle/>
        <a:p>
          <a:endParaRPr kumimoji="1" lang="ja-JP" altLang="en-US"/>
        </a:p>
      </dgm:t>
    </dgm:pt>
    <dgm:pt modelId="{D1F58259-B5FB-4A8E-9F73-4B65E01B5DC7}" type="parTrans" cxnId="{9D3D536B-9707-4887-9C8A-3FD26BFB0398}">
      <dgm:prSet/>
      <dgm:spPr/>
      <dgm:t>
        <a:bodyPr/>
        <a:lstStyle/>
        <a:p>
          <a:endParaRPr kumimoji="1" lang="ja-JP" altLang="en-US"/>
        </a:p>
      </dgm:t>
    </dgm:pt>
    <dgm:pt modelId="{29ECDD52-732C-498F-8FB5-CC013A5EC83B}" type="pres">
      <dgm:prSet presAssocID="{3B222EC1-3742-48F9-A42B-BFE117CA783D}" presName="CompostProcess" presStyleCnt="0">
        <dgm:presLayoutVars>
          <dgm:dir/>
          <dgm:resizeHandles val="exact"/>
        </dgm:presLayoutVars>
      </dgm:prSet>
      <dgm:spPr/>
    </dgm:pt>
    <dgm:pt modelId="{8A570557-D9DF-43B5-9178-6D2A8664A7DC}" type="pres">
      <dgm:prSet presAssocID="{3B222EC1-3742-48F9-A42B-BFE117CA783D}" presName="arrow" presStyleLbl="bgShp" presStyleIdx="0" presStyleCnt="1" custScaleX="117124" custLinFactNeighborX="515" custLinFactNeighborY="18017"/>
      <dgm:spPr/>
    </dgm:pt>
    <dgm:pt modelId="{5B158BAB-FFA5-45A2-931B-D94513CE2FF2}" type="pres">
      <dgm:prSet presAssocID="{3B222EC1-3742-48F9-A42B-BFE117CA783D}" presName="linearProcess" presStyleCnt="0"/>
      <dgm:spPr/>
    </dgm:pt>
    <dgm:pt modelId="{3437E3E9-D0FA-47FD-B632-23F090806A1C}" type="pres">
      <dgm:prSet presAssocID="{3125E93D-3107-44CC-A120-EB5D152819E3}" presName="textNode" presStyleLbl="node1" presStyleIdx="0" presStyleCnt="5" custScaleX="249751" custScaleY="139918" custLinFactX="13372" custLinFactNeighborX="100000" custLinFactNeighborY="-35707">
        <dgm:presLayoutVars>
          <dgm:bulletEnabled val="1"/>
        </dgm:presLayoutVars>
      </dgm:prSet>
      <dgm:spPr/>
    </dgm:pt>
    <dgm:pt modelId="{88AEF969-301A-40C5-BAFC-3D5647204074}" type="pres">
      <dgm:prSet presAssocID="{A2F61F67-33F8-475A-BF22-5D30AA4F2D54}" presName="sibTrans" presStyleCnt="0"/>
      <dgm:spPr/>
    </dgm:pt>
    <dgm:pt modelId="{2DD4EF2A-69D6-47C3-8C25-BD47E51DDF8C}" type="pres">
      <dgm:prSet presAssocID="{6FB970A2-CB7B-4B7E-B324-C9992F5E2F3D}" presName="textNode" presStyleLbl="node1" presStyleIdx="1" presStyleCnt="5" custScaleX="331021" custScaleY="112035" custLinFactX="21287" custLinFactNeighborX="100000" custLinFactNeighborY="33878">
        <dgm:presLayoutVars>
          <dgm:bulletEnabled val="1"/>
        </dgm:presLayoutVars>
      </dgm:prSet>
      <dgm:spPr/>
    </dgm:pt>
    <dgm:pt modelId="{2541535B-E6A1-4834-BD54-31C76153435A}" type="pres">
      <dgm:prSet presAssocID="{1F609D8A-16E2-4F59-9EB9-833D65E09D3A}" presName="sibTrans" presStyleCnt="0"/>
      <dgm:spPr/>
    </dgm:pt>
    <dgm:pt modelId="{E8700D76-AB27-4507-9997-43EEE1CAD2A9}" type="pres">
      <dgm:prSet presAssocID="{0D4ED48C-B3AD-4875-84AD-8F87776B4DDB}" presName="textNode" presStyleLbl="node1" presStyleIdx="2" presStyleCnt="5" custScaleY="174075" custLinFactX="41018" custLinFactNeighborX="100000" custLinFactNeighborY="-7161">
        <dgm:presLayoutVars>
          <dgm:bulletEnabled val="1"/>
        </dgm:presLayoutVars>
      </dgm:prSet>
      <dgm:spPr/>
    </dgm:pt>
    <dgm:pt modelId="{4EA7D3FD-A463-456E-9BA4-F3FDDC56F8C5}" type="pres">
      <dgm:prSet presAssocID="{362857E7-2E75-4232-BDB0-052594925493}" presName="sibTrans" presStyleCnt="0"/>
      <dgm:spPr/>
    </dgm:pt>
    <dgm:pt modelId="{5C7584E9-883B-40F5-87D7-63B7113BEDFE}" type="pres">
      <dgm:prSet presAssocID="{EDA3A0E2-6129-4D06-907C-F94252C78F4E}" presName="textNode" presStyleLbl="node1" presStyleIdx="3" presStyleCnt="5" custScaleY="126376" custLinFactX="61887" custLinFactNeighborX="100000" custLinFactNeighborY="53586">
        <dgm:presLayoutVars>
          <dgm:bulletEnabled val="1"/>
        </dgm:presLayoutVars>
      </dgm:prSet>
      <dgm:spPr/>
    </dgm:pt>
    <dgm:pt modelId="{47FD068A-AB4A-427B-BDF6-D743B3C5B597}" type="pres">
      <dgm:prSet presAssocID="{E2D759E2-8B1C-4B7D-B91F-B5A8B0AE69E3}" presName="sibTrans" presStyleCnt="0"/>
      <dgm:spPr/>
    </dgm:pt>
    <dgm:pt modelId="{04DA4EBB-CC67-466B-BE0B-BFD3865F9D34}" type="pres">
      <dgm:prSet presAssocID="{4B091680-2232-4C37-BB96-51943A0E4764}" presName="textNode" presStyleLbl="node1" presStyleIdx="4" presStyleCnt="5" custLinFactX="-22755" custLinFactNeighborX="-100000" custLinFactNeighborY="-75797">
        <dgm:presLayoutVars>
          <dgm:bulletEnabled val="1"/>
        </dgm:presLayoutVars>
      </dgm:prSet>
      <dgm:spPr/>
    </dgm:pt>
  </dgm:ptLst>
  <dgm:cxnLst>
    <dgm:cxn modelId="{5C3EB516-48C4-48AC-873A-F3734BE71A4B}" type="presOf" srcId="{EDA3A0E2-6129-4D06-907C-F94252C78F4E}" destId="{5C7584E9-883B-40F5-87D7-63B7113BEDFE}" srcOrd="0" destOrd="0" presId="urn:microsoft.com/office/officeart/2005/8/layout/hProcess9"/>
    <dgm:cxn modelId="{8E0E711A-8F71-435E-BD18-048BA8800D6A}" srcId="{3B222EC1-3742-48F9-A42B-BFE117CA783D}" destId="{EDA3A0E2-6129-4D06-907C-F94252C78F4E}" srcOrd="3" destOrd="0" parTransId="{5030F7B1-1FAB-419A-B69C-974EF21AD59F}" sibTransId="{E2D759E2-8B1C-4B7D-B91F-B5A8B0AE69E3}"/>
    <dgm:cxn modelId="{72E89129-5839-4690-8EDA-E85DCCD4C312}" type="presOf" srcId="{3B222EC1-3742-48F9-A42B-BFE117CA783D}" destId="{29ECDD52-732C-498F-8FB5-CC013A5EC83B}" srcOrd="0" destOrd="0" presId="urn:microsoft.com/office/officeart/2005/8/layout/hProcess9"/>
    <dgm:cxn modelId="{9D3D536B-9707-4887-9C8A-3FD26BFB0398}" srcId="{3B222EC1-3742-48F9-A42B-BFE117CA783D}" destId="{3125E93D-3107-44CC-A120-EB5D152819E3}" srcOrd="0" destOrd="0" parTransId="{D1F58259-B5FB-4A8E-9F73-4B65E01B5DC7}" sibTransId="{A2F61F67-33F8-475A-BF22-5D30AA4F2D54}"/>
    <dgm:cxn modelId="{77D2035A-61B4-4C6A-B0F5-D5DC71A326D2}" srcId="{3B222EC1-3742-48F9-A42B-BFE117CA783D}" destId="{0D4ED48C-B3AD-4875-84AD-8F87776B4DDB}" srcOrd="2" destOrd="0" parTransId="{A5DD298C-6A1C-4D61-83AB-E9145B1D8D55}" sibTransId="{362857E7-2E75-4232-BDB0-052594925493}"/>
    <dgm:cxn modelId="{96762986-2D44-444C-9B4E-64699B3F487E}" srcId="{3B222EC1-3742-48F9-A42B-BFE117CA783D}" destId="{4B091680-2232-4C37-BB96-51943A0E4764}" srcOrd="4" destOrd="0" parTransId="{BBE016A6-E37E-4A7E-ADCF-DC5051644378}" sibTransId="{E773D019-B8C0-46F0-AEF2-1DEA84D3BEE4}"/>
    <dgm:cxn modelId="{7427CCA7-73B8-4C1D-A1D1-02F3DA966948}" type="presOf" srcId="{0D4ED48C-B3AD-4875-84AD-8F87776B4DDB}" destId="{E8700D76-AB27-4507-9997-43EEE1CAD2A9}" srcOrd="0" destOrd="0" presId="urn:microsoft.com/office/officeart/2005/8/layout/hProcess9"/>
    <dgm:cxn modelId="{C4CC74AD-D5CF-4BAD-8D2A-C121B0DF6BDB}" type="presOf" srcId="{4B091680-2232-4C37-BB96-51943A0E4764}" destId="{04DA4EBB-CC67-466B-BE0B-BFD3865F9D34}" srcOrd="0" destOrd="0" presId="urn:microsoft.com/office/officeart/2005/8/layout/hProcess9"/>
    <dgm:cxn modelId="{2C6779B3-BBDB-42B4-A864-EA554F4C8871}" type="presOf" srcId="{3125E93D-3107-44CC-A120-EB5D152819E3}" destId="{3437E3E9-D0FA-47FD-B632-23F090806A1C}" srcOrd="0" destOrd="0" presId="urn:microsoft.com/office/officeart/2005/8/layout/hProcess9"/>
    <dgm:cxn modelId="{3D98ECE3-7201-4E77-A3DA-ABA8E1D9BB8F}" type="presOf" srcId="{6FB970A2-CB7B-4B7E-B324-C9992F5E2F3D}" destId="{2DD4EF2A-69D6-47C3-8C25-BD47E51DDF8C}" srcOrd="0" destOrd="0" presId="urn:microsoft.com/office/officeart/2005/8/layout/hProcess9"/>
    <dgm:cxn modelId="{5F8DB3EB-2CAF-4104-AC18-05F8F33AF196}" srcId="{3B222EC1-3742-48F9-A42B-BFE117CA783D}" destId="{6FB970A2-CB7B-4B7E-B324-C9992F5E2F3D}" srcOrd="1" destOrd="0" parTransId="{896E1B8B-75EE-4099-929D-D69A33E69E31}" sibTransId="{1F609D8A-16E2-4F59-9EB9-833D65E09D3A}"/>
    <dgm:cxn modelId="{1F20E440-F907-437D-B6CB-CCFCE62A51F3}" type="presParOf" srcId="{29ECDD52-732C-498F-8FB5-CC013A5EC83B}" destId="{8A570557-D9DF-43B5-9178-6D2A8664A7DC}" srcOrd="0" destOrd="0" presId="urn:microsoft.com/office/officeart/2005/8/layout/hProcess9"/>
    <dgm:cxn modelId="{382FAAFA-D56F-464C-8632-3CD0D2454E9A}" type="presParOf" srcId="{29ECDD52-732C-498F-8FB5-CC013A5EC83B}" destId="{5B158BAB-FFA5-45A2-931B-D94513CE2FF2}" srcOrd="1" destOrd="0" presId="urn:microsoft.com/office/officeart/2005/8/layout/hProcess9"/>
    <dgm:cxn modelId="{BB61810C-4AED-450B-89D9-8F47063C5519}" type="presParOf" srcId="{5B158BAB-FFA5-45A2-931B-D94513CE2FF2}" destId="{3437E3E9-D0FA-47FD-B632-23F090806A1C}" srcOrd="0" destOrd="0" presId="urn:microsoft.com/office/officeart/2005/8/layout/hProcess9"/>
    <dgm:cxn modelId="{B4EFA89B-6F74-4E7F-8497-3FD394B77578}" type="presParOf" srcId="{5B158BAB-FFA5-45A2-931B-D94513CE2FF2}" destId="{88AEF969-301A-40C5-BAFC-3D5647204074}" srcOrd="1" destOrd="0" presId="urn:microsoft.com/office/officeart/2005/8/layout/hProcess9"/>
    <dgm:cxn modelId="{7B487583-6AF5-4870-8792-63ADD26131EF}" type="presParOf" srcId="{5B158BAB-FFA5-45A2-931B-D94513CE2FF2}" destId="{2DD4EF2A-69D6-47C3-8C25-BD47E51DDF8C}" srcOrd="2" destOrd="0" presId="urn:microsoft.com/office/officeart/2005/8/layout/hProcess9"/>
    <dgm:cxn modelId="{620FF3F0-E3C9-4C53-BCBF-07FA8E42BE8D}" type="presParOf" srcId="{5B158BAB-FFA5-45A2-931B-D94513CE2FF2}" destId="{2541535B-E6A1-4834-BD54-31C76153435A}" srcOrd="3" destOrd="0" presId="urn:microsoft.com/office/officeart/2005/8/layout/hProcess9"/>
    <dgm:cxn modelId="{28F36145-CE52-402A-A1F4-3D6110E68DCE}" type="presParOf" srcId="{5B158BAB-FFA5-45A2-931B-D94513CE2FF2}" destId="{E8700D76-AB27-4507-9997-43EEE1CAD2A9}" srcOrd="4" destOrd="0" presId="urn:microsoft.com/office/officeart/2005/8/layout/hProcess9"/>
    <dgm:cxn modelId="{B397AC33-7560-4EF0-9C28-678937D6A3A9}" type="presParOf" srcId="{5B158BAB-FFA5-45A2-931B-D94513CE2FF2}" destId="{4EA7D3FD-A463-456E-9BA4-F3FDDC56F8C5}" srcOrd="5" destOrd="0" presId="urn:microsoft.com/office/officeart/2005/8/layout/hProcess9"/>
    <dgm:cxn modelId="{27B7B183-5DD4-44D4-85AE-BC0F403D2BC7}" type="presParOf" srcId="{5B158BAB-FFA5-45A2-931B-D94513CE2FF2}" destId="{5C7584E9-883B-40F5-87D7-63B7113BEDFE}" srcOrd="6" destOrd="0" presId="urn:microsoft.com/office/officeart/2005/8/layout/hProcess9"/>
    <dgm:cxn modelId="{23B05444-678D-47A3-AC64-8DE82ACBAE0A}" type="presParOf" srcId="{5B158BAB-FFA5-45A2-931B-D94513CE2FF2}" destId="{47FD068A-AB4A-427B-BDF6-D743B3C5B597}" srcOrd="7" destOrd="0" presId="urn:microsoft.com/office/officeart/2005/8/layout/hProcess9"/>
    <dgm:cxn modelId="{2A9412F8-D256-49AF-88F5-78A0A9DA4BBC}" type="presParOf" srcId="{5B158BAB-FFA5-45A2-931B-D94513CE2FF2}" destId="{04DA4EBB-CC67-466B-BE0B-BFD3865F9D34}" srcOrd="8"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222EC1-3742-48F9-A42B-BFE117CA783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kumimoji="1" lang="ja-JP" altLang="en-US"/>
        </a:p>
      </dgm:t>
    </dgm:pt>
    <dgm:pt modelId="{3125E93D-3107-44CC-A120-EB5D152819E3}">
      <dgm:prSet phldrT="[テキスト]" custT="1"/>
      <dgm:spPr>
        <a:solidFill>
          <a:schemeClr val="accent2">
            <a:lumMod val="40000"/>
            <a:lumOff val="60000"/>
          </a:schemeClr>
        </a:solidFill>
      </dgm:spPr>
      <dgm:t>
        <a:bodyPr/>
        <a:lstStyle/>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１～２年目</a:t>
          </a:r>
          <a:endParaRPr kumimoji="1" lang="en-US" altLang="ja-JP" sz="240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汐田総合病院</a:t>
          </a:r>
          <a:endParaRPr kumimoji="1" lang="en-US" altLang="ja-JP" sz="2400" b="1" dirty="0">
            <a:solidFill>
              <a:schemeClr val="tx1"/>
            </a:solidFill>
            <a:latin typeface="ＭＳ Ｐゴシック" panose="020B0600070205080204" pitchFamily="50" charset="-128"/>
            <a:ea typeface="ＭＳ Ｐゴシック" panose="020B0600070205080204" pitchFamily="50" charset="-128"/>
          </a:endParaRPr>
        </a:p>
      </dgm:t>
    </dgm:pt>
    <dgm:pt modelId="{D1F58259-B5FB-4A8E-9F73-4B65E01B5DC7}" type="parTrans" cxnId="{9D3D536B-9707-4887-9C8A-3FD26BFB0398}">
      <dgm:prSet/>
      <dgm:spPr/>
      <dgm:t>
        <a:bodyPr/>
        <a:lstStyle/>
        <a:p>
          <a:endParaRPr kumimoji="1" lang="ja-JP" altLang="en-US"/>
        </a:p>
      </dgm:t>
    </dgm:pt>
    <dgm:pt modelId="{A2F61F67-33F8-475A-BF22-5D30AA4F2D54}" type="sibTrans" cxnId="{9D3D536B-9707-4887-9C8A-3FD26BFB0398}">
      <dgm:prSet/>
      <dgm:spPr/>
      <dgm:t>
        <a:bodyPr/>
        <a:lstStyle/>
        <a:p>
          <a:endParaRPr kumimoji="1" lang="ja-JP" altLang="en-US"/>
        </a:p>
      </dgm:t>
    </dgm:pt>
    <dgm:pt modelId="{6FB970A2-CB7B-4B7E-B324-C9992F5E2F3D}">
      <dgm:prSet phldrT="[テキスト]" custT="1"/>
      <dgm:spPr>
        <a:solidFill>
          <a:schemeClr val="accent6">
            <a:lumMod val="60000"/>
            <a:lumOff val="40000"/>
          </a:schemeClr>
        </a:solidFill>
      </dgm:spPr>
      <dgm:t>
        <a:bodyPr/>
        <a:lstStyle/>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３年目</a:t>
          </a:r>
          <a:endParaRPr kumimoji="1" lang="en-US" altLang="ja-JP" sz="240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済生会横浜市</a:t>
          </a:r>
          <a:endParaRPr kumimoji="1" lang="en-US" altLang="ja-JP" sz="240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東部病院</a:t>
          </a:r>
        </a:p>
      </dgm:t>
    </dgm:pt>
    <dgm:pt modelId="{896E1B8B-75EE-4099-929D-D69A33E69E31}" type="parTrans" cxnId="{5F8DB3EB-2CAF-4104-AC18-05F8F33AF196}">
      <dgm:prSet/>
      <dgm:spPr/>
      <dgm:t>
        <a:bodyPr/>
        <a:lstStyle/>
        <a:p>
          <a:endParaRPr kumimoji="1" lang="ja-JP" altLang="en-US"/>
        </a:p>
      </dgm:t>
    </dgm:pt>
    <dgm:pt modelId="{1F609D8A-16E2-4F59-9EB9-833D65E09D3A}" type="sibTrans" cxnId="{5F8DB3EB-2CAF-4104-AC18-05F8F33AF196}">
      <dgm:prSet/>
      <dgm:spPr/>
      <dgm:t>
        <a:bodyPr/>
        <a:lstStyle/>
        <a:p>
          <a:endParaRPr kumimoji="1" lang="ja-JP" altLang="en-US"/>
        </a:p>
      </dgm:t>
    </dgm:pt>
    <dgm:pt modelId="{5EF157B2-4895-4E2F-B278-7A57090CF464}">
      <dgm:prSet phldrT="[テキスト]" custT="1"/>
      <dgm:spPr>
        <a:solidFill>
          <a:schemeClr val="accent2">
            <a:lumMod val="60000"/>
            <a:lumOff val="40000"/>
          </a:schemeClr>
        </a:solidFill>
      </dgm:spPr>
      <dgm:t>
        <a:bodyPr/>
        <a:lstStyle/>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４年目</a:t>
          </a:r>
          <a:endParaRPr kumimoji="1" lang="en-US" altLang="ja-JP" sz="240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汐田総合病院</a:t>
          </a:r>
          <a:endParaRPr kumimoji="1" lang="en-US" altLang="ja-JP" sz="240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000" b="0" dirty="0">
              <a:solidFill>
                <a:schemeClr val="tx1"/>
              </a:solidFill>
              <a:latin typeface="ＭＳ Ｐゴシック" panose="020B0600070205080204" pitchFamily="50" charset="-128"/>
              <a:ea typeface="ＭＳ Ｐゴシック" panose="020B0600070205080204" pitchFamily="50" charset="-128"/>
            </a:rPr>
            <a:t>診療所・老健・訪問看護</a:t>
          </a:r>
          <a:endParaRPr kumimoji="1" lang="en-US" altLang="ja-JP" sz="2000" b="0" dirty="0">
            <a:solidFill>
              <a:schemeClr val="tx1"/>
            </a:solidFill>
            <a:latin typeface="ＭＳ Ｐゴシック" panose="020B0600070205080204" pitchFamily="50" charset="-128"/>
            <a:ea typeface="ＭＳ Ｐゴシック" panose="020B0600070205080204" pitchFamily="50" charset="-128"/>
          </a:endParaRPr>
        </a:p>
      </dgm:t>
    </dgm:pt>
    <dgm:pt modelId="{331058C1-B65C-4768-8647-9A5FCF32DC56}" type="parTrans" cxnId="{F02D4D79-0033-4624-BB7D-8912309EBF16}">
      <dgm:prSet/>
      <dgm:spPr/>
      <dgm:t>
        <a:bodyPr/>
        <a:lstStyle/>
        <a:p>
          <a:endParaRPr kumimoji="1" lang="ja-JP" altLang="en-US"/>
        </a:p>
      </dgm:t>
    </dgm:pt>
    <dgm:pt modelId="{592C0634-8E8F-4370-9DB9-0BCCC5013687}" type="sibTrans" cxnId="{F02D4D79-0033-4624-BB7D-8912309EBF16}">
      <dgm:prSet/>
      <dgm:spPr/>
      <dgm:t>
        <a:bodyPr/>
        <a:lstStyle/>
        <a:p>
          <a:endParaRPr kumimoji="1" lang="ja-JP" altLang="en-US"/>
        </a:p>
      </dgm:t>
    </dgm:pt>
    <dgm:pt modelId="{1805F611-C5D1-4954-83A7-A0F719CCF175}">
      <dgm:prSet phldrT="[テキスト]"/>
      <dgm:spPr>
        <a:solidFill>
          <a:srgbClr val="FFFF00"/>
        </a:solidFill>
        <a:ln>
          <a:solidFill>
            <a:schemeClr val="bg1"/>
          </a:solidFill>
        </a:ln>
      </dgm:spPr>
      <dgm:t>
        <a:bodyPr/>
        <a:lstStyle/>
        <a:p>
          <a:r>
            <a:rPr kumimoji="1" lang="ja-JP" altLang="en-US" b="1" dirty="0">
              <a:solidFill>
                <a:schemeClr val="tx1"/>
              </a:solidFill>
              <a:latin typeface="ＭＳ Ｐゴシック" panose="020B0600070205080204" pitchFamily="50" charset="-128"/>
              <a:ea typeface="ＭＳ Ｐゴシック" panose="020B0600070205080204" pitchFamily="50" charset="-128"/>
            </a:rPr>
            <a:t>５年目</a:t>
          </a:r>
          <a:endParaRPr kumimoji="1" lang="en-US" altLang="ja-JP"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b="1" dirty="0">
              <a:solidFill>
                <a:schemeClr val="tx1"/>
              </a:solidFill>
              <a:latin typeface="ＭＳ Ｐゴシック" panose="020B0600070205080204" pitchFamily="50" charset="-128"/>
              <a:ea typeface="ＭＳ Ｐゴシック" panose="020B0600070205080204" pitchFamily="50" charset="-128"/>
            </a:rPr>
            <a:t>汐田総合病院</a:t>
          </a:r>
          <a:endParaRPr kumimoji="1" lang="en-US" altLang="ja-JP"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b="1" dirty="0">
              <a:solidFill>
                <a:schemeClr val="tx1"/>
              </a:solidFill>
              <a:latin typeface="ＭＳ Ｐゴシック" panose="020B0600070205080204" pitchFamily="50" charset="-128"/>
              <a:ea typeface="ＭＳ Ｐゴシック" panose="020B0600070205080204" pitchFamily="50" charset="-128"/>
            </a:rPr>
            <a:t>他施設選択</a:t>
          </a:r>
          <a:endParaRPr kumimoji="1" lang="en-US" altLang="ja-JP" b="1" dirty="0">
            <a:solidFill>
              <a:schemeClr val="tx1"/>
            </a:solidFill>
            <a:latin typeface="ＭＳ Ｐゴシック" panose="020B0600070205080204" pitchFamily="50" charset="-128"/>
            <a:ea typeface="ＭＳ Ｐゴシック" panose="020B0600070205080204" pitchFamily="50" charset="-128"/>
          </a:endParaRPr>
        </a:p>
      </dgm:t>
    </dgm:pt>
    <dgm:pt modelId="{5B707E3B-B239-4F07-86EE-FE1E1BF9AD4F}" type="parTrans" cxnId="{DF330CB2-42F8-4E7A-A113-4A3F9F59CEAD}">
      <dgm:prSet/>
      <dgm:spPr/>
      <dgm:t>
        <a:bodyPr/>
        <a:lstStyle/>
        <a:p>
          <a:endParaRPr kumimoji="1" lang="ja-JP" altLang="en-US"/>
        </a:p>
      </dgm:t>
    </dgm:pt>
    <dgm:pt modelId="{51576DE6-589B-4619-8CC7-C797EEF8747D}" type="sibTrans" cxnId="{DF330CB2-42F8-4E7A-A113-4A3F9F59CEAD}">
      <dgm:prSet/>
      <dgm:spPr/>
      <dgm:t>
        <a:bodyPr/>
        <a:lstStyle/>
        <a:p>
          <a:endParaRPr kumimoji="1" lang="ja-JP" altLang="en-US"/>
        </a:p>
      </dgm:t>
    </dgm:pt>
    <dgm:pt modelId="{29ECDD52-732C-498F-8FB5-CC013A5EC83B}" type="pres">
      <dgm:prSet presAssocID="{3B222EC1-3742-48F9-A42B-BFE117CA783D}" presName="CompostProcess" presStyleCnt="0">
        <dgm:presLayoutVars>
          <dgm:dir/>
          <dgm:resizeHandles val="exact"/>
        </dgm:presLayoutVars>
      </dgm:prSet>
      <dgm:spPr/>
    </dgm:pt>
    <dgm:pt modelId="{8A570557-D9DF-43B5-9178-6D2A8664A7DC}" type="pres">
      <dgm:prSet presAssocID="{3B222EC1-3742-48F9-A42B-BFE117CA783D}" presName="arrow" presStyleLbl="bgShp" presStyleIdx="0" presStyleCnt="1" custScaleX="110655" custLinFactNeighborX="-526" custLinFactNeighborY="-450"/>
      <dgm:spPr/>
    </dgm:pt>
    <dgm:pt modelId="{5B158BAB-FFA5-45A2-931B-D94513CE2FF2}" type="pres">
      <dgm:prSet presAssocID="{3B222EC1-3742-48F9-A42B-BFE117CA783D}" presName="linearProcess" presStyleCnt="0"/>
      <dgm:spPr/>
    </dgm:pt>
    <dgm:pt modelId="{3437E3E9-D0FA-47FD-B632-23F090806A1C}" type="pres">
      <dgm:prSet presAssocID="{3125E93D-3107-44CC-A120-EB5D152819E3}" presName="textNode" presStyleLbl="node1" presStyleIdx="0" presStyleCnt="4" custScaleX="1428606" custLinFactX="192965" custLinFactNeighborX="200000" custLinFactNeighborY="-39420">
        <dgm:presLayoutVars>
          <dgm:bulletEnabled val="1"/>
        </dgm:presLayoutVars>
      </dgm:prSet>
      <dgm:spPr/>
    </dgm:pt>
    <dgm:pt modelId="{88AEF969-301A-40C5-BAFC-3D5647204074}" type="pres">
      <dgm:prSet presAssocID="{A2F61F67-33F8-475A-BF22-5D30AA4F2D54}" presName="sibTrans" presStyleCnt="0"/>
      <dgm:spPr/>
    </dgm:pt>
    <dgm:pt modelId="{2DD4EF2A-69D6-47C3-8C25-BD47E51DDF8C}" type="pres">
      <dgm:prSet presAssocID="{6FB970A2-CB7B-4B7E-B324-C9992F5E2F3D}" presName="textNode" presStyleLbl="node1" presStyleIdx="1" presStyleCnt="4" custScaleX="1402047" custScaleY="112378" custLinFactX="96749" custLinFactNeighborX="100000" custLinFactNeighborY="66083">
        <dgm:presLayoutVars>
          <dgm:bulletEnabled val="1"/>
        </dgm:presLayoutVars>
      </dgm:prSet>
      <dgm:spPr/>
    </dgm:pt>
    <dgm:pt modelId="{2541535B-E6A1-4834-BD54-31C76153435A}" type="pres">
      <dgm:prSet presAssocID="{1F609D8A-16E2-4F59-9EB9-833D65E09D3A}" presName="sibTrans" presStyleCnt="0"/>
      <dgm:spPr/>
    </dgm:pt>
    <dgm:pt modelId="{500F84C8-A544-45E9-83F2-B96E4A8F6AC3}" type="pres">
      <dgm:prSet presAssocID="{5EF157B2-4895-4E2F-B278-7A57090CF464}" presName="textNode" presStyleLbl="node1" presStyleIdx="2" presStyleCnt="4" custScaleX="1730146" custScaleY="106652" custLinFactX="135717" custLinFactNeighborX="200000" custLinFactNeighborY="72406">
        <dgm:presLayoutVars>
          <dgm:bulletEnabled val="1"/>
        </dgm:presLayoutVars>
      </dgm:prSet>
      <dgm:spPr/>
    </dgm:pt>
    <dgm:pt modelId="{69FF1869-A57C-44AF-B8C2-330212B41E91}" type="pres">
      <dgm:prSet presAssocID="{592C0634-8E8F-4370-9DB9-0BCCC5013687}" presName="sibTrans" presStyleCnt="0"/>
      <dgm:spPr/>
    </dgm:pt>
    <dgm:pt modelId="{A9FB3344-A398-44D4-9E64-FFD4071E68F5}" type="pres">
      <dgm:prSet presAssocID="{1805F611-C5D1-4954-83A7-A0F719CCF175}" presName="textNode" presStyleLbl="node1" presStyleIdx="3" presStyleCnt="4" custScaleX="1302275" custLinFactX="-49809" custLinFactNeighborX="-100000" custLinFactNeighborY="-39005">
        <dgm:presLayoutVars>
          <dgm:bulletEnabled val="1"/>
        </dgm:presLayoutVars>
      </dgm:prSet>
      <dgm:spPr/>
    </dgm:pt>
  </dgm:ptLst>
  <dgm:cxnLst>
    <dgm:cxn modelId="{45735716-74C1-48C8-9389-27AB6811158F}" type="presOf" srcId="{5EF157B2-4895-4E2F-B278-7A57090CF464}" destId="{500F84C8-A544-45E9-83F2-B96E4A8F6AC3}" srcOrd="0" destOrd="0" presId="urn:microsoft.com/office/officeart/2005/8/layout/hProcess9"/>
    <dgm:cxn modelId="{9D3D536B-9707-4887-9C8A-3FD26BFB0398}" srcId="{3B222EC1-3742-48F9-A42B-BFE117CA783D}" destId="{3125E93D-3107-44CC-A120-EB5D152819E3}" srcOrd="0" destOrd="0" parTransId="{D1F58259-B5FB-4A8E-9F73-4B65E01B5DC7}" sibTransId="{A2F61F67-33F8-475A-BF22-5D30AA4F2D54}"/>
    <dgm:cxn modelId="{5A263D71-CE04-4D63-877C-E951474F3481}" type="presOf" srcId="{3B222EC1-3742-48F9-A42B-BFE117CA783D}" destId="{29ECDD52-732C-498F-8FB5-CC013A5EC83B}" srcOrd="0" destOrd="0" presId="urn:microsoft.com/office/officeart/2005/8/layout/hProcess9"/>
    <dgm:cxn modelId="{F02D4D79-0033-4624-BB7D-8912309EBF16}" srcId="{3B222EC1-3742-48F9-A42B-BFE117CA783D}" destId="{5EF157B2-4895-4E2F-B278-7A57090CF464}" srcOrd="2" destOrd="0" parTransId="{331058C1-B65C-4768-8647-9A5FCF32DC56}" sibTransId="{592C0634-8E8F-4370-9DB9-0BCCC5013687}"/>
    <dgm:cxn modelId="{D36BC3AE-E42A-4EF0-BEEF-EA4089A865E5}" type="presOf" srcId="{6FB970A2-CB7B-4B7E-B324-C9992F5E2F3D}" destId="{2DD4EF2A-69D6-47C3-8C25-BD47E51DDF8C}" srcOrd="0" destOrd="0" presId="urn:microsoft.com/office/officeart/2005/8/layout/hProcess9"/>
    <dgm:cxn modelId="{DF330CB2-42F8-4E7A-A113-4A3F9F59CEAD}" srcId="{3B222EC1-3742-48F9-A42B-BFE117CA783D}" destId="{1805F611-C5D1-4954-83A7-A0F719CCF175}" srcOrd="3" destOrd="0" parTransId="{5B707E3B-B239-4F07-86EE-FE1E1BF9AD4F}" sibTransId="{51576DE6-589B-4619-8CC7-C797EEF8747D}"/>
    <dgm:cxn modelId="{38061CD3-433B-4EE4-8248-CF220FF30987}" type="presOf" srcId="{1805F611-C5D1-4954-83A7-A0F719CCF175}" destId="{A9FB3344-A398-44D4-9E64-FFD4071E68F5}" srcOrd="0" destOrd="0" presId="urn:microsoft.com/office/officeart/2005/8/layout/hProcess9"/>
    <dgm:cxn modelId="{7E9E7CE1-BE1F-44A5-AB15-75438E167BDB}" type="presOf" srcId="{3125E93D-3107-44CC-A120-EB5D152819E3}" destId="{3437E3E9-D0FA-47FD-B632-23F090806A1C}" srcOrd="0" destOrd="0" presId="urn:microsoft.com/office/officeart/2005/8/layout/hProcess9"/>
    <dgm:cxn modelId="{5F8DB3EB-2CAF-4104-AC18-05F8F33AF196}" srcId="{3B222EC1-3742-48F9-A42B-BFE117CA783D}" destId="{6FB970A2-CB7B-4B7E-B324-C9992F5E2F3D}" srcOrd="1" destOrd="0" parTransId="{896E1B8B-75EE-4099-929D-D69A33E69E31}" sibTransId="{1F609D8A-16E2-4F59-9EB9-833D65E09D3A}"/>
    <dgm:cxn modelId="{6F896C45-01D1-4F31-B665-9592FE6F316E}" type="presParOf" srcId="{29ECDD52-732C-498F-8FB5-CC013A5EC83B}" destId="{8A570557-D9DF-43B5-9178-6D2A8664A7DC}" srcOrd="0" destOrd="0" presId="urn:microsoft.com/office/officeart/2005/8/layout/hProcess9"/>
    <dgm:cxn modelId="{F95267E7-A3D8-431D-88FC-924E335C95A1}" type="presParOf" srcId="{29ECDD52-732C-498F-8FB5-CC013A5EC83B}" destId="{5B158BAB-FFA5-45A2-931B-D94513CE2FF2}" srcOrd="1" destOrd="0" presId="urn:microsoft.com/office/officeart/2005/8/layout/hProcess9"/>
    <dgm:cxn modelId="{32F193C1-966E-41FF-ABB2-76F2117FFCFF}" type="presParOf" srcId="{5B158BAB-FFA5-45A2-931B-D94513CE2FF2}" destId="{3437E3E9-D0FA-47FD-B632-23F090806A1C}" srcOrd="0" destOrd="0" presId="urn:microsoft.com/office/officeart/2005/8/layout/hProcess9"/>
    <dgm:cxn modelId="{1BB3A936-AE50-4636-B0BB-F5EAAAFC6600}" type="presParOf" srcId="{5B158BAB-FFA5-45A2-931B-D94513CE2FF2}" destId="{88AEF969-301A-40C5-BAFC-3D5647204074}" srcOrd="1" destOrd="0" presId="urn:microsoft.com/office/officeart/2005/8/layout/hProcess9"/>
    <dgm:cxn modelId="{9CE0CB22-EBC1-4748-99CE-D9C16B8F3447}" type="presParOf" srcId="{5B158BAB-FFA5-45A2-931B-D94513CE2FF2}" destId="{2DD4EF2A-69D6-47C3-8C25-BD47E51DDF8C}" srcOrd="2" destOrd="0" presId="urn:microsoft.com/office/officeart/2005/8/layout/hProcess9"/>
    <dgm:cxn modelId="{7A14B26F-2352-4EFB-B45C-5076F777D661}" type="presParOf" srcId="{5B158BAB-FFA5-45A2-931B-D94513CE2FF2}" destId="{2541535B-E6A1-4834-BD54-31C76153435A}" srcOrd="3" destOrd="0" presId="urn:microsoft.com/office/officeart/2005/8/layout/hProcess9"/>
    <dgm:cxn modelId="{183D7B91-7643-4E61-9C72-4DD9889FDBAC}" type="presParOf" srcId="{5B158BAB-FFA5-45A2-931B-D94513CE2FF2}" destId="{500F84C8-A544-45E9-83F2-B96E4A8F6AC3}" srcOrd="4" destOrd="0" presId="urn:microsoft.com/office/officeart/2005/8/layout/hProcess9"/>
    <dgm:cxn modelId="{C4D925FD-FF48-43F7-A3BD-81283EC4AE70}" type="presParOf" srcId="{5B158BAB-FFA5-45A2-931B-D94513CE2FF2}" destId="{69FF1869-A57C-44AF-B8C2-330212B41E91}" srcOrd="5" destOrd="0" presId="urn:microsoft.com/office/officeart/2005/8/layout/hProcess9"/>
    <dgm:cxn modelId="{CC4E2536-5E1B-4D00-B131-548EB42A28F7}" type="presParOf" srcId="{5B158BAB-FFA5-45A2-931B-D94513CE2FF2}" destId="{A9FB3344-A398-44D4-9E64-FFD4071E68F5}" srcOrd="6"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36885-77B7-45E8-B869-BEC6E3CF9F80}">
      <dsp:nvSpPr>
        <dsp:cNvPr id="0" name=""/>
        <dsp:cNvSpPr/>
      </dsp:nvSpPr>
      <dsp:spPr>
        <a:xfrm>
          <a:off x="2807385" y="184428"/>
          <a:ext cx="2527123" cy="2356569"/>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職員不足の補填</a:t>
          </a:r>
        </a:p>
      </dsp:txBody>
      <dsp:txXfrm>
        <a:off x="3144335" y="596828"/>
        <a:ext cx="1853223" cy="1060456"/>
      </dsp:txXfrm>
    </dsp:sp>
    <dsp:sp modelId="{1E8D3342-C7FC-4888-B556-D45DAFFAC615}">
      <dsp:nvSpPr>
        <dsp:cNvPr id="0" name=""/>
        <dsp:cNvSpPr/>
      </dsp:nvSpPr>
      <dsp:spPr>
        <a:xfrm>
          <a:off x="3639584" y="1175431"/>
          <a:ext cx="4171418" cy="3808877"/>
        </a:xfrm>
        <a:prstGeom prst="ellipse">
          <a:avLst/>
        </a:prstGeom>
        <a:solidFill>
          <a:srgbClr val="FF0000">
            <a:alpha val="50000"/>
          </a:srgbClr>
        </a:solid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kumimoji="1" lang="ja-JP" altLang="en-US" sz="4000" kern="1200" dirty="0">
              <a:latin typeface="ＭＳ Ｐゴシック" panose="020B0600070205080204" pitchFamily="50" charset="-128"/>
              <a:ea typeface="ＭＳ Ｐゴシック" panose="020B0600070205080204" pitchFamily="50" charset="-128"/>
            </a:rPr>
            <a:t>看護師</a:t>
          </a:r>
          <a:endParaRPr kumimoji="1" lang="en-US" altLang="ja-JP" sz="4000" kern="1200" dirty="0">
            <a:latin typeface="ＭＳ Ｐゴシック" panose="020B0600070205080204" pitchFamily="50" charset="-128"/>
            <a:ea typeface="ＭＳ Ｐゴシック" panose="020B0600070205080204" pitchFamily="50" charset="-128"/>
          </a:endParaRPr>
        </a:p>
        <a:p>
          <a:pPr marL="0" lvl="0" indent="0" algn="ctr" defTabSz="1778000">
            <a:lnSpc>
              <a:spcPct val="90000"/>
            </a:lnSpc>
            <a:spcBef>
              <a:spcPct val="0"/>
            </a:spcBef>
            <a:spcAft>
              <a:spcPct val="35000"/>
            </a:spcAft>
            <a:buNone/>
          </a:pPr>
          <a:r>
            <a:rPr kumimoji="1" lang="ja-JP" altLang="en-US" sz="4000" kern="1200" dirty="0">
              <a:latin typeface="ＭＳ Ｐゴシック" panose="020B0600070205080204" pitchFamily="50" charset="-128"/>
              <a:ea typeface="ＭＳ Ｐゴシック" panose="020B0600070205080204" pitchFamily="50" charset="-128"/>
            </a:rPr>
            <a:t>キャリア</a:t>
          </a:r>
          <a:endParaRPr kumimoji="1" lang="en-US" altLang="ja-JP" sz="4000" kern="1200" dirty="0">
            <a:latin typeface="ＭＳ Ｐゴシック" panose="020B0600070205080204" pitchFamily="50" charset="-128"/>
            <a:ea typeface="ＭＳ Ｐゴシック" panose="020B0600070205080204" pitchFamily="50" charset="-128"/>
          </a:endParaRPr>
        </a:p>
        <a:p>
          <a:pPr marL="0" lvl="0" indent="0" algn="ctr" defTabSz="1778000">
            <a:lnSpc>
              <a:spcPct val="90000"/>
            </a:lnSpc>
            <a:spcBef>
              <a:spcPct val="0"/>
            </a:spcBef>
            <a:spcAft>
              <a:spcPct val="35000"/>
            </a:spcAft>
            <a:buNone/>
          </a:pPr>
          <a:r>
            <a:rPr kumimoji="1" lang="ja-JP" altLang="en-US" sz="4000" kern="1200" dirty="0">
              <a:latin typeface="ＭＳ Ｐゴシック" panose="020B0600070205080204" pitchFamily="50" charset="-128"/>
              <a:ea typeface="ＭＳ Ｐゴシック" panose="020B0600070205080204" pitchFamily="50" charset="-128"/>
            </a:rPr>
            <a:t>支援</a:t>
          </a:r>
        </a:p>
      </dsp:txBody>
      <dsp:txXfrm>
        <a:off x="4915343" y="2159390"/>
        <a:ext cx="2502851" cy="2094882"/>
      </dsp:txXfrm>
    </dsp:sp>
    <dsp:sp modelId="{DDFD4D10-098E-4B13-BFC1-003AFD05D056}">
      <dsp:nvSpPr>
        <dsp:cNvPr id="0" name=""/>
        <dsp:cNvSpPr/>
      </dsp:nvSpPr>
      <dsp:spPr>
        <a:xfrm>
          <a:off x="835678" y="1519970"/>
          <a:ext cx="4199209" cy="3619659"/>
        </a:xfrm>
        <a:prstGeom prst="ellipse">
          <a:avLst/>
        </a:prstGeom>
        <a:solidFill>
          <a:srgbClr val="FF0000">
            <a:alpha val="50000"/>
          </a:srgb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kumimoji="1" lang="ja-JP" altLang="en-US" sz="4000" kern="1200" dirty="0">
              <a:latin typeface="ＭＳ Ｐゴシック" panose="020B0600070205080204" pitchFamily="50" charset="-128"/>
              <a:ea typeface="ＭＳ Ｐゴシック" panose="020B0600070205080204" pitchFamily="50" charset="-128"/>
            </a:rPr>
            <a:t>地域連携強化</a:t>
          </a:r>
        </a:p>
      </dsp:txBody>
      <dsp:txXfrm>
        <a:off x="1231103" y="2455048"/>
        <a:ext cx="2519525" cy="19908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92517-2838-4F87-90E7-77BE1F9F43CB}">
      <dsp:nvSpPr>
        <dsp:cNvPr id="0" name=""/>
        <dsp:cNvSpPr/>
      </dsp:nvSpPr>
      <dsp:spPr>
        <a:xfrm>
          <a:off x="0" y="0"/>
          <a:ext cx="9320603" cy="13312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kumimoji="1" lang="ja-JP" altLang="en-US" sz="4000" b="0" kern="1200" dirty="0">
              <a:latin typeface="ＭＳ Ｐゴシック" panose="020B0600070205080204" pitchFamily="50" charset="-128"/>
              <a:ea typeface="ＭＳ Ｐゴシック" panose="020B0600070205080204" pitchFamily="50" charset="-128"/>
            </a:rPr>
            <a:t>出向者分の人件費負担の増加</a:t>
          </a:r>
        </a:p>
      </dsp:txBody>
      <dsp:txXfrm>
        <a:off x="1997246" y="0"/>
        <a:ext cx="7323356" cy="1331258"/>
      </dsp:txXfrm>
    </dsp:sp>
    <dsp:sp modelId="{17C4C4B8-300A-4499-877A-9FB867F648DD}">
      <dsp:nvSpPr>
        <dsp:cNvPr id="0" name=""/>
        <dsp:cNvSpPr/>
      </dsp:nvSpPr>
      <dsp:spPr>
        <a:xfrm>
          <a:off x="133125" y="133125"/>
          <a:ext cx="1864120" cy="1065006"/>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F8A6FF-EA2B-458D-98BD-A9FDDC743607}">
      <dsp:nvSpPr>
        <dsp:cNvPr id="0" name=""/>
        <dsp:cNvSpPr/>
      </dsp:nvSpPr>
      <dsp:spPr>
        <a:xfrm>
          <a:off x="0" y="1464384"/>
          <a:ext cx="9320603" cy="13312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ja-JP" altLang="en-US" sz="4000" b="0" kern="1200" dirty="0">
              <a:latin typeface="ＭＳ Ｐゴシック" panose="020B0600070205080204" pitchFamily="50" charset="-128"/>
              <a:ea typeface="ＭＳ Ｐゴシック" panose="020B0600070205080204" pitchFamily="50" charset="-128"/>
            </a:rPr>
            <a:t>処遇・身分等の労務整備</a:t>
          </a:r>
          <a:endParaRPr kumimoji="1" lang="ja-JP" altLang="en-US" sz="4000" b="0" kern="1200" dirty="0">
            <a:latin typeface="ＭＳ Ｐゴシック" panose="020B0600070205080204" pitchFamily="50" charset="-128"/>
            <a:ea typeface="ＭＳ Ｐゴシック" panose="020B0600070205080204" pitchFamily="50" charset="-128"/>
          </a:endParaRPr>
        </a:p>
      </dsp:txBody>
      <dsp:txXfrm>
        <a:off x="1997246" y="1464384"/>
        <a:ext cx="7323356" cy="1331258"/>
      </dsp:txXfrm>
    </dsp:sp>
    <dsp:sp modelId="{AB94D62E-FFBB-4B6D-9587-2FB72C010136}">
      <dsp:nvSpPr>
        <dsp:cNvPr id="0" name=""/>
        <dsp:cNvSpPr/>
      </dsp:nvSpPr>
      <dsp:spPr>
        <a:xfrm>
          <a:off x="133125" y="1597510"/>
          <a:ext cx="1864120" cy="1065006"/>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932E4B-8177-43A5-9EEE-1C0E1AAC8065}">
      <dsp:nvSpPr>
        <dsp:cNvPr id="0" name=""/>
        <dsp:cNvSpPr/>
      </dsp:nvSpPr>
      <dsp:spPr>
        <a:xfrm>
          <a:off x="0" y="2928769"/>
          <a:ext cx="9320603" cy="13312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kumimoji="1" lang="ja-JP" sz="4000" b="0" i="0" u="none" kern="1200" dirty="0">
              <a:latin typeface="ＭＳ Ｐゴシック" panose="020B0600070205080204" pitchFamily="50" charset="-128"/>
              <a:ea typeface="ＭＳ Ｐゴシック" panose="020B0600070205080204" pitchFamily="50" charset="-128"/>
            </a:rPr>
            <a:t>出向者の代替要員の確保</a:t>
          </a:r>
          <a:endParaRPr lang="ja-JP" sz="4000" b="0" i="0" u="none" kern="1200" dirty="0">
            <a:latin typeface="ＭＳ Ｐゴシック" panose="020B0600070205080204" pitchFamily="50" charset="-128"/>
            <a:ea typeface="ＭＳ Ｐゴシック" panose="020B0600070205080204" pitchFamily="50" charset="-128"/>
          </a:endParaRPr>
        </a:p>
      </dsp:txBody>
      <dsp:txXfrm>
        <a:off x="1997246" y="2928769"/>
        <a:ext cx="7323356" cy="1331258"/>
      </dsp:txXfrm>
    </dsp:sp>
    <dsp:sp modelId="{FDA348B9-1E27-4BF9-9B18-01B6D1D83522}">
      <dsp:nvSpPr>
        <dsp:cNvPr id="0" name=""/>
        <dsp:cNvSpPr/>
      </dsp:nvSpPr>
      <dsp:spPr>
        <a:xfrm>
          <a:off x="133125" y="3061895"/>
          <a:ext cx="1864120" cy="1065006"/>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D5900-41BD-4F8C-97FA-BDDEB1538670}">
      <dsp:nvSpPr>
        <dsp:cNvPr id="0" name=""/>
        <dsp:cNvSpPr/>
      </dsp:nvSpPr>
      <dsp:spPr>
        <a:xfrm rot="5400000">
          <a:off x="-104040" y="114265"/>
          <a:ext cx="693602" cy="485521"/>
        </a:xfrm>
        <a:prstGeom prst="chevron">
          <a:avLst/>
        </a:prstGeom>
        <a:solidFill>
          <a:schemeClr val="accent1">
            <a:hueOff val="0"/>
            <a:satOff val="0"/>
            <a:lumOff val="0"/>
            <a:alpha val="6000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altLang="ja-JP" sz="1500" kern="1200" dirty="0">
              <a:solidFill>
                <a:schemeClr val="tx1"/>
              </a:solidFill>
            </a:rPr>
            <a:t>2017</a:t>
          </a:r>
          <a:endParaRPr kumimoji="1" lang="ja-JP" altLang="en-US" sz="1500" kern="1200" dirty="0">
            <a:solidFill>
              <a:schemeClr val="tx1"/>
            </a:solidFill>
          </a:endParaRPr>
        </a:p>
      </dsp:txBody>
      <dsp:txXfrm rot="-5400000">
        <a:off x="1" y="252986"/>
        <a:ext cx="485521" cy="208081"/>
      </dsp:txXfrm>
    </dsp:sp>
    <dsp:sp modelId="{D76C0885-C5E9-4924-8F9B-9FDC603AA7DE}">
      <dsp:nvSpPr>
        <dsp:cNvPr id="0" name=""/>
        <dsp:cNvSpPr/>
      </dsp:nvSpPr>
      <dsp:spPr>
        <a:xfrm rot="5400000">
          <a:off x="3989406" y="-3493658"/>
          <a:ext cx="451078" cy="745884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ja-JP" altLang="en-US" sz="1800" kern="1200" dirty="0"/>
            <a:t>病院間での人材交流　（横浜）　　　　　</a:t>
          </a:r>
          <a:r>
            <a:rPr kumimoji="1" lang="ja-JP" altLang="en-US" sz="1600" kern="1200" dirty="0">
              <a:solidFill>
                <a:srgbClr val="FF0000"/>
              </a:solidFill>
            </a:rPr>
            <a:t>出向元１施設　出向先１施設</a:t>
          </a:r>
          <a:r>
            <a:rPr kumimoji="1" lang="ja-JP" altLang="en-US" sz="1800" kern="1200" dirty="0">
              <a:solidFill>
                <a:srgbClr val="FF0000"/>
              </a:solidFill>
            </a:rPr>
            <a:t>　</a:t>
          </a:r>
          <a:r>
            <a:rPr lang="ja-JP" altLang="en-US" sz="1800" kern="1200" dirty="0"/>
            <a:t>　　</a:t>
          </a:r>
          <a:endParaRPr kumimoji="1" lang="ja-JP" altLang="en-US" sz="1800" kern="1200" dirty="0"/>
        </a:p>
      </dsp:txBody>
      <dsp:txXfrm rot="-5400000">
        <a:off x="485522" y="32246"/>
        <a:ext cx="7436827" cy="407038"/>
      </dsp:txXfrm>
    </dsp:sp>
    <dsp:sp modelId="{8F9D0F0D-BF80-4665-A1A1-DC4FEF0E80C7}">
      <dsp:nvSpPr>
        <dsp:cNvPr id="0" name=""/>
        <dsp:cNvSpPr/>
      </dsp:nvSpPr>
      <dsp:spPr>
        <a:xfrm rot="5400000">
          <a:off x="-104040" y="736008"/>
          <a:ext cx="693602" cy="485521"/>
        </a:xfrm>
        <a:prstGeom prst="chevron">
          <a:avLst/>
        </a:prstGeom>
        <a:solidFill>
          <a:schemeClr val="accent1">
            <a:hueOff val="0"/>
            <a:satOff val="0"/>
            <a:lumOff val="0"/>
            <a:alpha val="6000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fontAlgn="b">
            <a:lnSpc>
              <a:spcPct val="70000"/>
            </a:lnSpc>
            <a:spcBef>
              <a:spcPct val="0"/>
            </a:spcBef>
            <a:spcAft>
              <a:spcPct val="35000"/>
            </a:spcAft>
            <a:buNone/>
          </a:pPr>
          <a:r>
            <a:rPr lang="en-US" altLang="ja-JP" sz="1500" kern="1200" dirty="0">
              <a:solidFill>
                <a:schemeClr val="tx1"/>
              </a:solidFill>
            </a:rPr>
            <a:t>  2019.11</a:t>
          </a:r>
          <a:endParaRPr kumimoji="1" lang="ja-JP" altLang="en-US" sz="1500" kern="1200" dirty="0">
            <a:solidFill>
              <a:schemeClr val="tx1"/>
            </a:solidFill>
          </a:endParaRPr>
        </a:p>
      </dsp:txBody>
      <dsp:txXfrm rot="-5400000">
        <a:off x="1" y="874729"/>
        <a:ext cx="485521" cy="208081"/>
      </dsp:txXfrm>
    </dsp:sp>
    <dsp:sp modelId="{DFCFF5A7-4FD7-4ED9-97F5-07DDE10354D5}">
      <dsp:nvSpPr>
        <dsp:cNvPr id="0" name=""/>
        <dsp:cNvSpPr/>
      </dsp:nvSpPr>
      <dsp:spPr>
        <a:xfrm rot="5400000">
          <a:off x="3989524" y="-2872034"/>
          <a:ext cx="450841" cy="745884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ja-JP" altLang="en-US" sz="1800" kern="1200" dirty="0"/>
            <a:t>第</a:t>
          </a:r>
          <a:r>
            <a:rPr lang="en-US" altLang="ja-JP" sz="1800" kern="1200" dirty="0"/>
            <a:t>1</a:t>
          </a:r>
          <a:r>
            <a:rPr lang="ja-JP" altLang="en-US" sz="1800" kern="1200" dirty="0"/>
            <a:t>回ワーキンググループ発足</a:t>
          </a:r>
          <a:endParaRPr kumimoji="1" lang="ja-JP" altLang="en-US" sz="1800" kern="1200" dirty="0"/>
        </a:p>
      </dsp:txBody>
      <dsp:txXfrm rot="-5400000">
        <a:off x="485521" y="653977"/>
        <a:ext cx="7436839" cy="406825"/>
      </dsp:txXfrm>
    </dsp:sp>
    <dsp:sp modelId="{E3CEF0F5-C3F4-4F1D-ABBC-CD29A43B9B9C}">
      <dsp:nvSpPr>
        <dsp:cNvPr id="0" name=""/>
        <dsp:cNvSpPr/>
      </dsp:nvSpPr>
      <dsp:spPr>
        <a:xfrm rot="5400000">
          <a:off x="-104040" y="1357751"/>
          <a:ext cx="693602" cy="485521"/>
        </a:xfrm>
        <a:prstGeom prst="chevron">
          <a:avLst/>
        </a:prstGeom>
        <a:solidFill>
          <a:schemeClr val="accent1">
            <a:hueOff val="0"/>
            <a:satOff val="0"/>
            <a:lumOff val="0"/>
            <a:alpha val="6000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70000"/>
            </a:lnSpc>
            <a:spcBef>
              <a:spcPct val="0"/>
            </a:spcBef>
            <a:spcAft>
              <a:spcPct val="35000"/>
            </a:spcAft>
            <a:buNone/>
          </a:pPr>
          <a:r>
            <a:rPr lang="ja-JP" altLang="en-US" sz="1400" kern="1200" dirty="0">
              <a:solidFill>
                <a:schemeClr val="tx1"/>
              </a:solidFill>
            </a:rPr>
            <a:t>　</a:t>
          </a:r>
          <a:r>
            <a:rPr lang="en-US" altLang="ja-JP" sz="1500" kern="1200" dirty="0">
              <a:solidFill>
                <a:schemeClr val="tx1"/>
              </a:solidFill>
            </a:rPr>
            <a:t>2020.7</a:t>
          </a:r>
          <a:r>
            <a:rPr lang="ja-JP" altLang="en-US" sz="1500" kern="1200" dirty="0">
              <a:solidFill>
                <a:schemeClr val="tx1"/>
              </a:solidFill>
            </a:rPr>
            <a:t>～</a:t>
          </a:r>
          <a:endParaRPr kumimoji="1" lang="ja-JP" altLang="en-US" sz="1500" kern="1200" dirty="0">
            <a:solidFill>
              <a:schemeClr val="tx1"/>
            </a:solidFill>
          </a:endParaRPr>
        </a:p>
      </dsp:txBody>
      <dsp:txXfrm rot="-5400000">
        <a:off x="1" y="1496472"/>
        <a:ext cx="485521" cy="208081"/>
      </dsp:txXfrm>
    </dsp:sp>
    <dsp:sp modelId="{8EC0C1A5-CC11-45B1-B834-930410440020}">
      <dsp:nvSpPr>
        <dsp:cNvPr id="0" name=""/>
        <dsp:cNvSpPr/>
      </dsp:nvSpPr>
      <dsp:spPr>
        <a:xfrm rot="5400000">
          <a:off x="3989524" y="-2250291"/>
          <a:ext cx="450841" cy="745884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1" lang="ja-JP" altLang="en-US" sz="1800" kern="1200" dirty="0"/>
            <a:t>行政に陳情（予算要望）開始</a:t>
          </a:r>
          <a:r>
            <a:rPr kumimoji="1" lang="ja-JP" altLang="en-US" sz="1600" kern="1200" dirty="0"/>
            <a:t>・・</a:t>
          </a:r>
          <a:r>
            <a:rPr kumimoji="1" lang="en-US" altLang="ja-JP" sz="1600" kern="1200" dirty="0"/>
            <a:t>2023</a:t>
          </a:r>
          <a:r>
            <a:rPr kumimoji="1" lang="ja-JP" altLang="en-US" sz="1600" kern="1200" dirty="0"/>
            <a:t>年まで計４回</a:t>
          </a:r>
        </a:p>
      </dsp:txBody>
      <dsp:txXfrm rot="-5400000">
        <a:off x="485521" y="1275720"/>
        <a:ext cx="7436839" cy="406825"/>
      </dsp:txXfrm>
    </dsp:sp>
    <dsp:sp modelId="{5AD247F5-4A67-4FB0-9A25-BD575630E518}">
      <dsp:nvSpPr>
        <dsp:cNvPr id="0" name=""/>
        <dsp:cNvSpPr/>
      </dsp:nvSpPr>
      <dsp:spPr>
        <a:xfrm rot="5400000">
          <a:off x="-104040" y="1979494"/>
          <a:ext cx="693602" cy="485521"/>
        </a:xfrm>
        <a:prstGeom prst="chevron">
          <a:avLst/>
        </a:prstGeom>
        <a:solidFill>
          <a:schemeClr val="accent1">
            <a:hueOff val="0"/>
            <a:satOff val="0"/>
            <a:lumOff val="0"/>
            <a:alpha val="6000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70000"/>
            </a:lnSpc>
            <a:spcBef>
              <a:spcPct val="0"/>
            </a:spcBef>
            <a:spcAft>
              <a:spcPct val="35000"/>
            </a:spcAft>
            <a:buNone/>
          </a:pPr>
          <a:r>
            <a:rPr lang="en-US" altLang="ja-JP" sz="1500" kern="1200" dirty="0">
              <a:solidFill>
                <a:schemeClr val="tx1"/>
              </a:solidFill>
            </a:rPr>
            <a:t> 2021.6</a:t>
          </a:r>
          <a:endParaRPr kumimoji="1" lang="ja-JP" altLang="en-US" sz="1500" kern="1200" dirty="0">
            <a:solidFill>
              <a:schemeClr val="tx1"/>
            </a:solidFill>
          </a:endParaRPr>
        </a:p>
      </dsp:txBody>
      <dsp:txXfrm rot="-5400000">
        <a:off x="1" y="2118215"/>
        <a:ext cx="485521" cy="208081"/>
      </dsp:txXfrm>
    </dsp:sp>
    <dsp:sp modelId="{850D422E-7B36-4ADD-9069-ED24A2290CEE}">
      <dsp:nvSpPr>
        <dsp:cNvPr id="0" name=""/>
        <dsp:cNvSpPr/>
      </dsp:nvSpPr>
      <dsp:spPr>
        <a:xfrm rot="5400000">
          <a:off x="3989524" y="-1628549"/>
          <a:ext cx="450841" cy="745884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1" lang="ja-JP" altLang="en-US" sz="1800" kern="1200" dirty="0"/>
            <a:t>神奈川県</a:t>
          </a:r>
          <a:r>
            <a:rPr lang="ja-JP" altLang="en-US" sz="1800" kern="1200" dirty="0"/>
            <a:t>保健医療人材課との検討会開始</a:t>
          </a:r>
          <a:endParaRPr kumimoji="1" lang="ja-JP" altLang="en-US" sz="1800" kern="1200" dirty="0"/>
        </a:p>
      </dsp:txBody>
      <dsp:txXfrm rot="-5400000">
        <a:off x="485521" y="1897462"/>
        <a:ext cx="7436839" cy="406825"/>
      </dsp:txXfrm>
    </dsp:sp>
    <dsp:sp modelId="{37774FD1-FAF9-4287-9DEB-D57608515DBF}">
      <dsp:nvSpPr>
        <dsp:cNvPr id="0" name=""/>
        <dsp:cNvSpPr/>
      </dsp:nvSpPr>
      <dsp:spPr>
        <a:xfrm rot="5400000">
          <a:off x="-104040" y="2702444"/>
          <a:ext cx="693602" cy="485521"/>
        </a:xfrm>
        <a:prstGeom prst="chevron">
          <a:avLst/>
        </a:prstGeom>
        <a:solidFill>
          <a:schemeClr val="accent1">
            <a:hueOff val="0"/>
            <a:satOff val="0"/>
            <a:lumOff val="0"/>
            <a:alpha val="6000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70000"/>
            </a:lnSpc>
            <a:spcBef>
              <a:spcPct val="0"/>
            </a:spcBef>
            <a:spcAft>
              <a:spcPct val="35000"/>
            </a:spcAft>
            <a:buNone/>
          </a:pPr>
          <a:endParaRPr lang="en-US" altLang="ja-JP" sz="1400" kern="1200" dirty="0">
            <a:solidFill>
              <a:schemeClr val="tx1"/>
            </a:solidFill>
          </a:endParaRPr>
        </a:p>
        <a:p>
          <a:pPr marL="0" lvl="0" indent="0" algn="ctr" defTabSz="622300">
            <a:lnSpc>
              <a:spcPct val="70000"/>
            </a:lnSpc>
            <a:spcBef>
              <a:spcPct val="0"/>
            </a:spcBef>
            <a:spcAft>
              <a:spcPct val="35000"/>
            </a:spcAft>
            <a:buNone/>
          </a:pPr>
          <a:r>
            <a:rPr lang="en-US" altLang="ja-JP" sz="1500" kern="1200" dirty="0">
              <a:solidFill>
                <a:schemeClr val="tx1"/>
              </a:solidFill>
            </a:rPr>
            <a:t>2022.9</a:t>
          </a:r>
          <a:endParaRPr kumimoji="1" lang="ja-JP" altLang="en-US" sz="1500" kern="1200" dirty="0">
            <a:solidFill>
              <a:schemeClr val="tx1"/>
            </a:solidFill>
          </a:endParaRPr>
        </a:p>
      </dsp:txBody>
      <dsp:txXfrm rot="-5400000">
        <a:off x="1" y="2841165"/>
        <a:ext cx="485521" cy="208081"/>
      </dsp:txXfrm>
    </dsp:sp>
    <dsp:sp modelId="{3AB267A2-16D9-4FCE-9294-3FF148DAD7CB}">
      <dsp:nvSpPr>
        <dsp:cNvPr id="0" name=""/>
        <dsp:cNvSpPr/>
      </dsp:nvSpPr>
      <dsp:spPr>
        <a:xfrm rot="5400000">
          <a:off x="3888317" y="-905599"/>
          <a:ext cx="653255" cy="745884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kumimoji="1" lang="ja-JP" altLang="en-US" sz="1600" kern="1200" dirty="0"/>
            <a:t>神奈川県看護職員の確保及び資質向上推進委員会でかながわ地域看護師　　　　　　　　　　　　　　　　　　　　　　　　　の構想について共有　　　　　　　　　　　      </a:t>
          </a:r>
          <a:r>
            <a:rPr kumimoji="1" lang="ja-JP" altLang="en-US" sz="1600" kern="1200" dirty="0">
              <a:solidFill>
                <a:srgbClr val="FF0000"/>
              </a:solidFill>
            </a:rPr>
            <a:t>出向元２施設　出校先２施設</a:t>
          </a:r>
          <a:endParaRPr kumimoji="1" lang="ja-JP" altLang="en-US" sz="1600" kern="1200" dirty="0"/>
        </a:p>
      </dsp:txBody>
      <dsp:txXfrm rot="-5400000">
        <a:off x="485522" y="2529085"/>
        <a:ext cx="7426958" cy="589477"/>
      </dsp:txXfrm>
    </dsp:sp>
    <dsp:sp modelId="{4380C783-7867-44C8-A95D-74B5915F55B5}">
      <dsp:nvSpPr>
        <dsp:cNvPr id="0" name=""/>
        <dsp:cNvSpPr/>
      </dsp:nvSpPr>
      <dsp:spPr>
        <a:xfrm rot="5400000">
          <a:off x="-104040" y="3324186"/>
          <a:ext cx="693602" cy="485521"/>
        </a:xfrm>
        <a:prstGeom prst="chevron">
          <a:avLst/>
        </a:prstGeom>
        <a:solidFill>
          <a:schemeClr val="accent1">
            <a:hueOff val="0"/>
            <a:satOff val="0"/>
            <a:lumOff val="0"/>
            <a:alpha val="6000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70000"/>
            </a:lnSpc>
            <a:spcBef>
              <a:spcPct val="0"/>
            </a:spcBef>
            <a:spcAft>
              <a:spcPct val="35000"/>
            </a:spcAft>
            <a:buNone/>
          </a:pPr>
          <a:r>
            <a:rPr kumimoji="1" lang="en-US" altLang="ja-JP" sz="1400" kern="1200" dirty="0">
              <a:solidFill>
                <a:schemeClr val="tx1"/>
              </a:solidFill>
            </a:rPr>
            <a:t> </a:t>
          </a:r>
          <a:r>
            <a:rPr kumimoji="1" lang="en-US" altLang="ja-JP" sz="1500" kern="1200" dirty="0">
              <a:solidFill>
                <a:schemeClr val="tx1"/>
              </a:solidFill>
            </a:rPr>
            <a:t>2024.3</a:t>
          </a:r>
          <a:endParaRPr kumimoji="1" lang="ja-JP" altLang="en-US" sz="1500" kern="1200" dirty="0">
            <a:solidFill>
              <a:schemeClr val="tx1"/>
            </a:solidFill>
          </a:endParaRPr>
        </a:p>
      </dsp:txBody>
      <dsp:txXfrm rot="-5400000">
        <a:off x="1" y="3462907"/>
        <a:ext cx="485521" cy="208081"/>
      </dsp:txXfrm>
    </dsp:sp>
    <dsp:sp modelId="{97722029-3833-4BE1-81B6-791B0036D7E5}">
      <dsp:nvSpPr>
        <dsp:cNvPr id="0" name=""/>
        <dsp:cNvSpPr/>
      </dsp:nvSpPr>
      <dsp:spPr>
        <a:xfrm rot="5400000">
          <a:off x="4020235" y="-283856"/>
          <a:ext cx="389418" cy="745884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70000"/>
            </a:lnSpc>
            <a:spcBef>
              <a:spcPct val="0"/>
            </a:spcBef>
            <a:spcAft>
              <a:spcPct val="15000"/>
            </a:spcAft>
            <a:buChar char="•"/>
          </a:pPr>
          <a:r>
            <a:rPr kumimoji="1" lang="ja-JP" altLang="en-US" sz="1800" kern="1200" dirty="0"/>
            <a:t>「かながわ地域看護師養成ガイド」完成　 </a:t>
          </a:r>
          <a:r>
            <a:rPr kumimoji="1" lang="ja-JP" altLang="en-US" sz="1600" kern="1200" dirty="0">
              <a:solidFill>
                <a:srgbClr val="FF0000"/>
              </a:solidFill>
            </a:rPr>
            <a:t>出向元２施設　出向先２施設　</a:t>
          </a:r>
        </a:p>
      </dsp:txBody>
      <dsp:txXfrm rot="-5400000">
        <a:off x="485521" y="3269868"/>
        <a:ext cx="7439837" cy="351398"/>
      </dsp:txXfrm>
    </dsp:sp>
    <dsp:sp modelId="{62EF8F16-2BF8-4711-89DF-BCB6AF87396A}">
      <dsp:nvSpPr>
        <dsp:cNvPr id="0" name=""/>
        <dsp:cNvSpPr/>
      </dsp:nvSpPr>
      <dsp:spPr>
        <a:xfrm rot="5400000">
          <a:off x="-104040" y="3945929"/>
          <a:ext cx="693602" cy="485521"/>
        </a:xfrm>
        <a:prstGeom prst="chevron">
          <a:avLst/>
        </a:prstGeom>
        <a:solidFill>
          <a:schemeClr val="accent1">
            <a:hueOff val="0"/>
            <a:satOff val="0"/>
            <a:lumOff val="0"/>
            <a:alpha val="6000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70000"/>
            </a:lnSpc>
            <a:spcBef>
              <a:spcPct val="0"/>
            </a:spcBef>
            <a:spcAft>
              <a:spcPct val="35000"/>
            </a:spcAft>
            <a:buNone/>
          </a:pPr>
          <a:r>
            <a:rPr kumimoji="1" lang="en-US" altLang="ja-JP" sz="1500" kern="1200">
              <a:solidFill>
                <a:schemeClr val="tx1"/>
              </a:solidFill>
            </a:rPr>
            <a:t> 2024.3</a:t>
          </a:r>
          <a:endParaRPr kumimoji="1" lang="ja-JP" altLang="en-US" sz="1500" kern="1200" dirty="0">
            <a:solidFill>
              <a:schemeClr val="tx1"/>
            </a:solidFill>
          </a:endParaRPr>
        </a:p>
      </dsp:txBody>
      <dsp:txXfrm rot="-5400000">
        <a:off x="1" y="4084650"/>
        <a:ext cx="485521" cy="208081"/>
      </dsp:txXfrm>
    </dsp:sp>
    <dsp:sp modelId="{E773EB92-0E28-4382-8715-341971C8F555}">
      <dsp:nvSpPr>
        <dsp:cNvPr id="0" name=""/>
        <dsp:cNvSpPr/>
      </dsp:nvSpPr>
      <dsp:spPr>
        <a:xfrm rot="5400000">
          <a:off x="3989524" y="342710"/>
          <a:ext cx="450841" cy="745884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1" lang="ja-JP" altLang="en-US" sz="1800" kern="1200" dirty="0"/>
            <a:t>第８次保健医療計画へ位置づけられる</a:t>
          </a:r>
          <a:endParaRPr kumimoji="1" lang="ja-JP" altLang="en-US" sz="1600" kern="1200" dirty="0"/>
        </a:p>
      </dsp:txBody>
      <dsp:txXfrm rot="-5400000">
        <a:off x="485521" y="3868721"/>
        <a:ext cx="7436839" cy="406825"/>
      </dsp:txXfrm>
    </dsp:sp>
    <dsp:sp modelId="{8249DF31-617F-41E4-ADC5-F58FED723DBC}">
      <dsp:nvSpPr>
        <dsp:cNvPr id="0" name=""/>
        <dsp:cNvSpPr/>
      </dsp:nvSpPr>
      <dsp:spPr>
        <a:xfrm rot="5400000">
          <a:off x="-104040" y="4570706"/>
          <a:ext cx="693602" cy="485521"/>
        </a:xfrm>
        <a:prstGeom prst="chevron">
          <a:avLst/>
        </a:prstGeom>
        <a:solidFill>
          <a:schemeClr val="accent1">
            <a:hueOff val="0"/>
            <a:satOff val="0"/>
            <a:lumOff val="0"/>
            <a:alpha val="6000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70000"/>
            </a:lnSpc>
            <a:spcBef>
              <a:spcPct val="0"/>
            </a:spcBef>
            <a:spcAft>
              <a:spcPct val="35000"/>
            </a:spcAft>
            <a:buNone/>
          </a:pPr>
          <a:r>
            <a:rPr kumimoji="1" lang="en-US" altLang="ja-JP" sz="1400" kern="1200" dirty="0">
              <a:solidFill>
                <a:schemeClr val="tx1"/>
              </a:solidFill>
            </a:rPr>
            <a:t> </a:t>
          </a:r>
          <a:r>
            <a:rPr kumimoji="1" lang="en-US" altLang="ja-JP" sz="1500" kern="1200" dirty="0">
              <a:solidFill>
                <a:schemeClr val="tx1"/>
              </a:solidFill>
            </a:rPr>
            <a:t>2025.4</a:t>
          </a:r>
          <a:endParaRPr kumimoji="1" lang="ja-JP" altLang="en-US" sz="1500" kern="1200" dirty="0">
            <a:solidFill>
              <a:schemeClr val="tx1"/>
            </a:solidFill>
          </a:endParaRPr>
        </a:p>
      </dsp:txBody>
      <dsp:txXfrm rot="-5400000">
        <a:off x="1" y="4709427"/>
        <a:ext cx="485521" cy="208081"/>
      </dsp:txXfrm>
    </dsp:sp>
    <dsp:sp modelId="{158E776E-FA19-48D1-9552-686D57BF6191}">
      <dsp:nvSpPr>
        <dsp:cNvPr id="0" name=""/>
        <dsp:cNvSpPr/>
      </dsp:nvSpPr>
      <dsp:spPr>
        <a:xfrm rot="5400000">
          <a:off x="3986490" y="962663"/>
          <a:ext cx="456909" cy="745884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kumimoji="1" lang="ja-JP" altLang="en-US" sz="1700" kern="1200" dirty="0"/>
            <a:t>事業化へ　　　　　　　　　　　　　　　　 </a:t>
          </a:r>
          <a:r>
            <a:rPr kumimoji="1" lang="ja-JP" altLang="en-US" sz="1600" kern="1200" dirty="0">
              <a:solidFill>
                <a:srgbClr val="FF0000"/>
              </a:solidFill>
            </a:rPr>
            <a:t>出向元</a:t>
          </a:r>
          <a:r>
            <a:rPr kumimoji="1" lang="en-US" altLang="ja-JP" sz="1600" kern="1200" dirty="0">
              <a:solidFill>
                <a:srgbClr val="FF0000"/>
              </a:solidFill>
            </a:rPr>
            <a:t>11</a:t>
          </a:r>
          <a:r>
            <a:rPr kumimoji="1" lang="ja-JP" altLang="en-US" sz="1600" kern="1200" dirty="0">
              <a:solidFill>
                <a:srgbClr val="FF0000"/>
              </a:solidFill>
            </a:rPr>
            <a:t>施設　出向先</a:t>
          </a:r>
          <a:r>
            <a:rPr kumimoji="1" lang="en-US" altLang="ja-JP" sz="1600" kern="1200" dirty="0">
              <a:solidFill>
                <a:srgbClr val="FF0000"/>
              </a:solidFill>
            </a:rPr>
            <a:t>15</a:t>
          </a:r>
          <a:r>
            <a:rPr kumimoji="1" lang="ja-JP" altLang="en-US" sz="1600" kern="1200" dirty="0">
              <a:solidFill>
                <a:srgbClr val="FF0000"/>
              </a:solidFill>
            </a:rPr>
            <a:t>施設　</a:t>
          </a:r>
        </a:p>
      </dsp:txBody>
      <dsp:txXfrm rot="-5400000">
        <a:off x="485521" y="4485936"/>
        <a:ext cx="7436543" cy="4123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03BD1-5FA1-4730-A8D2-8B847F9A1587}">
      <dsp:nvSpPr>
        <dsp:cNvPr id="0" name=""/>
        <dsp:cNvSpPr/>
      </dsp:nvSpPr>
      <dsp:spPr>
        <a:xfrm>
          <a:off x="0" y="0"/>
          <a:ext cx="6336792" cy="81467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kern="1200" dirty="0">
              <a:latin typeface="HG丸ｺﾞｼｯｸM-PRO" panose="020F0600000000000000" pitchFamily="50" charset="-128"/>
              <a:ea typeface="HG丸ｺﾞｼｯｸM-PRO" panose="020F0600000000000000" pitchFamily="50" charset="-128"/>
            </a:rPr>
            <a:t>当院看護職員数の４０％が新卒から就職の</a:t>
          </a:r>
          <a:endParaRPr lang="en-US" altLang="ja-JP" sz="2000" kern="1200" dirty="0">
            <a:latin typeface="HG丸ｺﾞｼｯｸM-PRO" panose="020F0600000000000000" pitchFamily="50" charset="-128"/>
            <a:ea typeface="HG丸ｺﾞｼｯｸM-PRO" panose="020F0600000000000000" pitchFamily="50" charset="-128"/>
          </a:endParaRPr>
        </a:p>
        <a:p>
          <a:pPr marL="0" lvl="0" indent="0" algn="l" defTabSz="889000">
            <a:lnSpc>
              <a:spcPct val="90000"/>
            </a:lnSpc>
            <a:spcBef>
              <a:spcPct val="0"/>
            </a:spcBef>
            <a:spcAft>
              <a:spcPct val="35000"/>
            </a:spcAft>
            <a:buNone/>
          </a:pPr>
          <a:r>
            <a:rPr lang="ja-JP" altLang="en-US" sz="2000" kern="1200" dirty="0">
              <a:latin typeface="HG丸ｺﾞｼｯｸM-PRO" panose="020F0600000000000000" pitchFamily="50" charset="-128"/>
              <a:ea typeface="HG丸ｺﾞｼｯｸM-PRO" panose="020F0600000000000000" pitchFamily="50" charset="-128"/>
            </a:rPr>
            <a:t>２０代看護師</a:t>
          </a:r>
          <a:endParaRPr lang="en-US" altLang="ja-JP" sz="2000" kern="1200" dirty="0">
            <a:latin typeface="HG丸ｺﾞｼｯｸM-PRO" panose="020F0600000000000000" pitchFamily="50" charset="-128"/>
            <a:ea typeface="HG丸ｺﾞｼｯｸM-PRO" panose="020F0600000000000000" pitchFamily="50" charset="-128"/>
          </a:endParaRPr>
        </a:p>
      </dsp:txBody>
      <dsp:txXfrm>
        <a:off x="23861" y="23861"/>
        <a:ext cx="5362379" cy="766951"/>
      </dsp:txXfrm>
    </dsp:sp>
    <dsp:sp modelId="{12D47019-C9C1-4179-8FB2-1A55EAD5762B}">
      <dsp:nvSpPr>
        <dsp:cNvPr id="0" name=""/>
        <dsp:cNvSpPr/>
      </dsp:nvSpPr>
      <dsp:spPr>
        <a:xfrm>
          <a:off x="473202" y="927822"/>
          <a:ext cx="6336792" cy="81467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a:latin typeface="HG丸ｺﾞｼｯｸM-PRO" pitchFamily="50" charset="-128"/>
              <a:ea typeface="HG丸ｺﾞｼｯｸM-PRO" pitchFamily="50" charset="-128"/>
            </a:rPr>
            <a:t>精神科病院の社会的役割の理解促進</a:t>
          </a:r>
          <a:endParaRPr kumimoji="1" lang="en-US" altLang="ja-JP" sz="2000" kern="1200" dirty="0">
            <a:latin typeface="HG丸ｺﾞｼｯｸM-PRO" pitchFamily="50" charset="-128"/>
            <a:ea typeface="HG丸ｺﾞｼｯｸM-PRO" pitchFamily="50" charset="-128"/>
          </a:endParaRPr>
        </a:p>
      </dsp:txBody>
      <dsp:txXfrm>
        <a:off x="497063" y="951683"/>
        <a:ext cx="5286330" cy="766951"/>
      </dsp:txXfrm>
    </dsp:sp>
    <dsp:sp modelId="{EA0443F5-2E90-4667-9289-F278196E8FC2}">
      <dsp:nvSpPr>
        <dsp:cNvPr id="0" name=""/>
        <dsp:cNvSpPr/>
      </dsp:nvSpPr>
      <dsp:spPr>
        <a:xfrm>
          <a:off x="946404" y="1855644"/>
          <a:ext cx="6336792" cy="81467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kern="1200">
              <a:latin typeface="HG丸ｺﾞｼｯｸM-PRO" pitchFamily="50" charset="-128"/>
              <a:ea typeface="HG丸ｺﾞｼｯｸM-PRO" pitchFamily="50" charset="-128"/>
            </a:rPr>
            <a:t>精神科看護の専門性と強み・弱みの理解</a:t>
          </a:r>
          <a:endParaRPr lang="en-US" altLang="ja-JP" sz="2000" kern="1200" dirty="0">
            <a:latin typeface="HG丸ｺﾞｼｯｸM-PRO" pitchFamily="50" charset="-128"/>
            <a:ea typeface="HG丸ｺﾞｼｯｸM-PRO" pitchFamily="50" charset="-128"/>
          </a:endParaRPr>
        </a:p>
      </dsp:txBody>
      <dsp:txXfrm>
        <a:off x="970265" y="1879505"/>
        <a:ext cx="5286330" cy="766951"/>
      </dsp:txXfrm>
    </dsp:sp>
    <dsp:sp modelId="{734642D7-2BB3-40D5-9F28-05617892B185}">
      <dsp:nvSpPr>
        <dsp:cNvPr id="0" name=""/>
        <dsp:cNvSpPr/>
      </dsp:nvSpPr>
      <dsp:spPr>
        <a:xfrm>
          <a:off x="1419605" y="2783467"/>
          <a:ext cx="6336792" cy="81467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a:latin typeface="HG丸ｺﾞｼｯｸM-PRO" pitchFamily="50" charset="-128"/>
              <a:ea typeface="HG丸ｺﾞｼｯｸM-PRO" pitchFamily="50" charset="-128"/>
            </a:rPr>
            <a:t>精神科病院スタッフが担うもの</a:t>
          </a:r>
          <a:endParaRPr kumimoji="1" lang="en-US" altLang="ja-JP" sz="2000" kern="1200" dirty="0">
            <a:latin typeface="HG丸ｺﾞｼｯｸM-PRO" pitchFamily="50" charset="-128"/>
            <a:ea typeface="HG丸ｺﾞｼｯｸM-PRO" pitchFamily="50" charset="-128"/>
          </a:endParaRPr>
        </a:p>
      </dsp:txBody>
      <dsp:txXfrm>
        <a:off x="1443466" y="2807328"/>
        <a:ext cx="5286330" cy="766951"/>
      </dsp:txXfrm>
    </dsp:sp>
    <dsp:sp modelId="{74203B15-499E-47D8-8F96-F060D25A43F3}">
      <dsp:nvSpPr>
        <dsp:cNvPr id="0" name=""/>
        <dsp:cNvSpPr/>
      </dsp:nvSpPr>
      <dsp:spPr>
        <a:xfrm>
          <a:off x="1892808" y="3711289"/>
          <a:ext cx="6336792" cy="81467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kern="1200" dirty="0">
              <a:latin typeface="HG丸ｺﾞｼｯｸM-PRO" pitchFamily="50" charset="-128"/>
              <a:ea typeface="HG丸ｺﾞｼｯｸM-PRO" pitchFamily="50" charset="-128"/>
            </a:rPr>
            <a:t>キャリアビジョン、キャリア育成の取り組み</a:t>
          </a:r>
          <a:endParaRPr kumimoji="1" lang="ja-JP" altLang="en-US" sz="2000" kern="1200" dirty="0"/>
        </a:p>
      </dsp:txBody>
      <dsp:txXfrm>
        <a:off x="1916669" y="3735150"/>
        <a:ext cx="5286330" cy="766951"/>
      </dsp:txXfrm>
    </dsp:sp>
    <dsp:sp modelId="{95BD6ACC-67E8-4847-87CC-E37CDDB7047B}">
      <dsp:nvSpPr>
        <dsp:cNvPr id="0" name=""/>
        <dsp:cNvSpPr/>
      </dsp:nvSpPr>
      <dsp:spPr>
        <a:xfrm>
          <a:off x="5807254" y="595164"/>
          <a:ext cx="529537" cy="529537"/>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kumimoji="1" lang="ja-JP" altLang="en-US" sz="1700" kern="1200"/>
        </a:p>
      </dsp:txBody>
      <dsp:txXfrm>
        <a:off x="5926400" y="595164"/>
        <a:ext cx="291245" cy="398477"/>
      </dsp:txXfrm>
    </dsp:sp>
    <dsp:sp modelId="{3405BA4F-2C5E-4EE9-93A6-12BFE6B92769}">
      <dsp:nvSpPr>
        <dsp:cNvPr id="0" name=""/>
        <dsp:cNvSpPr/>
      </dsp:nvSpPr>
      <dsp:spPr>
        <a:xfrm>
          <a:off x="6280456" y="1522986"/>
          <a:ext cx="529537" cy="529537"/>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kumimoji="1" lang="ja-JP" altLang="en-US" sz="1700" kern="1200"/>
        </a:p>
      </dsp:txBody>
      <dsp:txXfrm>
        <a:off x="6399602" y="1522986"/>
        <a:ext cx="291245" cy="398477"/>
      </dsp:txXfrm>
    </dsp:sp>
    <dsp:sp modelId="{AB174BFD-4382-42C0-ADB8-0FEC0AD706DD}">
      <dsp:nvSpPr>
        <dsp:cNvPr id="0" name=""/>
        <dsp:cNvSpPr/>
      </dsp:nvSpPr>
      <dsp:spPr>
        <a:xfrm>
          <a:off x="6753658" y="2437231"/>
          <a:ext cx="529537" cy="529537"/>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kumimoji="1" lang="ja-JP" altLang="en-US" sz="1700" kern="1200"/>
        </a:p>
      </dsp:txBody>
      <dsp:txXfrm>
        <a:off x="6872804" y="2437231"/>
        <a:ext cx="291245" cy="398477"/>
      </dsp:txXfrm>
    </dsp:sp>
    <dsp:sp modelId="{511EC313-8840-42B2-829D-8B54D0097698}">
      <dsp:nvSpPr>
        <dsp:cNvPr id="0" name=""/>
        <dsp:cNvSpPr/>
      </dsp:nvSpPr>
      <dsp:spPr>
        <a:xfrm>
          <a:off x="7226860" y="3374105"/>
          <a:ext cx="529537" cy="529537"/>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kumimoji="1" lang="ja-JP" altLang="en-US" sz="1700" kern="1200"/>
        </a:p>
      </dsp:txBody>
      <dsp:txXfrm>
        <a:off x="7346006" y="3374105"/>
        <a:ext cx="291245" cy="3984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2D0BA-8D89-42A0-A812-F787C6BDDA2C}">
      <dsp:nvSpPr>
        <dsp:cNvPr id="0" name=""/>
        <dsp:cNvSpPr/>
      </dsp:nvSpPr>
      <dsp:spPr>
        <a:xfrm>
          <a:off x="3212703" y="-202899"/>
          <a:ext cx="2794098" cy="1262524"/>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latin typeface="HG丸ｺﾞｼｯｸM-PRO" pitchFamily="50" charset="-128"/>
              <a:ea typeface="HG丸ｺﾞｼｯｸM-PRO" pitchFamily="50" charset="-128"/>
            </a:rPr>
            <a:t>近隣の機能の異なる病院での看護の実際が理解できた</a:t>
          </a:r>
          <a:endParaRPr lang="ja-JP" altLang="en-US" sz="1800" b="1" kern="1200" dirty="0"/>
        </a:p>
      </dsp:txBody>
      <dsp:txXfrm>
        <a:off x="3621889" y="-18007"/>
        <a:ext cx="1975726" cy="892740"/>
      </dsp:txXfrm>
    </dsp:sp>
    <dsp:sp modelId="{0F135EF9-2A16-4D7C-B827-FBB15928C895}">
      <dsp:nvSpPr>
        <dsp:cNvPr id="0" name=""/>
        <dsp:cNvSpPr/>
      </dsp:nvSpPr>
      <dsp:spPr>
        <a:xfrm rot="1035018">
          <a:off x="5835368" y="644533"/>
          <a:ext cx="198504" cy="390439"/>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a:off x="5836707" y="713791"/>
        <a:ext cx="138953" cy="234263"/>
      </dsp:txXfrm>
    </dsp:sp>
    <dsp:sp modelId="{595585E0-3256-4DDD-843F-14916F51DE3F}">
      <dsp:nvSpPr>
        <dsp:cNvPr id="0" name=""/>
        <dsp:cNvSpPr/>
      </dsp:nvSpPr>
      <dsp:spPr>
        <a:xfrm>
          <a:off x="6011527" y="338378"/>
          <a:ext cx="2595073" cy="1856315"/>
        </a:xfrm>
        <a:prstGeom prst="ellipse">
          <a:avLst/>
        </a:prstGeom>
        <a:gradFill rotWithShape="0">
          <a:gsLst>
            <a:gs pos="0">
              <a:schemeClr val="accent4">
                <a:hueOff val="1960178"/>
                <a:satOff val="-8155"/>
                <a:lumOff val="1922"/>
                <a:alphaOff val="0"/>
                <a:satMod val="103000"/>
                <a:lumMod val="102000"/>
                <a:tint val="94000"/>
              </a:schemeClr>
            </a:gs>
            <a:gs pos="50000">
              <a:schemeClr val="accent4">
                <a:hueOff val="1960178"/>
                <a:satOff val="-8155"/>
                <a:lumOff val="1922"/>
                <a:alphaOff val="0"/>
                <a:satMod val="110000"/>
                <a:lumMod val="100000"/>
                <a:shade val="100000"/>
              </a:schemeClr>
            </a:gs>
            <a:gs pos="100000">
              <a:schemeClr val="accent4">
                <a:hueOff val="1960178"/>
                <a:satOff val="-8155"/>
                <a:lumOff val="1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kumimoji="1" lang="ja-JP" altLang="en-US" sz="1400" b="1" kern="1200" dirty="0">
              <a:latin typeface="HG丸ｺﾞｼｯｸM-PRO" pitchFamily="50" charset="-128"/>
              <a:ea typeface="HG丸ｺﾞｼｯｸM-PRO" pitchFamily="50" charset="-128"/>
            </a:rPr>
            <a:t>異なる科であっても、一般的な看護は何も変わらない。精神科看護は基本的看護の核として通用する。コミュニケーションの重要性</a:t>
          </a:r>
          <a:endParaRPr lang="ja-JP" altLang="en-US" sz="1400" b="1" kern="1200" dirty="0"/>
        </a:p>
      </dsp:txBody>
      <dsp:txXfrm>
        <a:off x="6391567" y="610229"/>
        <a:ext cx="1834993" cy="1312613"/>
      </dsp:txXfrm>
    </dsp:sp>
    <dsp:sp modelId="{F3A04277-4A37-489C-AB22-68BC91685823}">
      <dsp:nvSpPr>
        <dsp:cNvPr id="0" name=""/>
        <dsp:cNvSpPr/>
      </dsp:nvSpPr>
      <dsp:spPr>
        <a:xfrm rot="5219698">
          <a:off x="7275048" y="2166022"/>
          <a:ext cx="182966" cy="390439"/>
        </a:xfrm>
        <a:prstGeom prst="rightArrow">
          <a:avLst>
            <a:gd name="adj1" fmla="val 60000"/>
            <a:gd name="adj2" fmla="val 50000"/>
          </a:avLst>
        </a:prstGeom>
        <a:gradFill rotWithShape="0">
          <a:gsLst>
            <a:gs pos="0">
              <a:schemeClr val="accent4">
                <a:hueOff val="1960178"/>
                <a:satOff val="-8155"/>
                <a:lumOff val="1922"/>
                <a:alphaOff val="0"/>
                <a:satMod val="103000"/>
                <a:lumMod val="102000"/>
                <a:tint val="94000"/>
              </a:schemeClr>
            </a:gs>
            <a:gs pos="50000">
              <a:schemeClr val="accent4">
                <a:hueOff val="1960178"/>
                <a:satOff val="-8155"/>
                <a:lumOff val="1922"/>
                <a:alphaOff val="0"/>
                <a:satMod val="110000"/>
                <a:lumMod val="100000"/>
                <a:shade val="100000"/>
              </a:schemeClr>
            </a:gs>
            <a:gs pos="100000">
              <a:schemeClr val="accent4">
                <a:hueOff val="1960178"/>
                <a:satOff val="-8155"/>
                <a:lumOff val="1922"/>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a:off x="7301054" y="2216703"/>
        <a:ext cx="128076" cy="234263"/>
      </dsp:txXfrm>
    </dsp:sp>
    <dsp:sp modelId="{2088A1C5-FD09-4A85-86F7-27E361423F3C}">
      <dsp:nvSpPr>
        <dsp:cNvPr id="0" name=""/>
        <dsp:cNvSpPr/>
      </dsp:nvSpPr>
      <dsp:spPr>
        <a:xfrm>
          <a:off x="6028020" y="2538262"/>
          <a:ext cx="2790558" cy="1808711"/>
        </a:xfrm>
        <a:prstGeom prst="ellipse">
          <a:avLst/>
        </a:prstGeom>
        <a:gradFill rotWithShape="0">
          <a:gsLst>
            <a:gs pos="0">
              <a:schemeClr val="accent4">
                <a:hueOff val="3920356"/>
                <a:satOff val="-16311"/>
                <a:lumOff val="3843"/>
                <a:alphaOff val="0"/>
                <a:satMod val="103000"/>
                <a:lumMod val="102000"/>
                <a:tint val="94000"/>
              </a:schemeClr>
            </a:gs>
            <a:gs pos="50000">
              <a:schemeClr val="accent4">
                <a:hueOff val="3920356"/>
                <a:satOff val="-16311"/>
                <a:lumOff val="3843"/>
                <a:alphaOff val="0"/>
                <a:satMod val="110000"/>
                <a:lumMod val="100000"/>
                <a:shade val="100000"/>
              </a:schemeClr>
            </a:gs>
            <a:gs pos="100000">
              <a:schemeClr val="accent4">
                <a:hueOff val="3920356"/>
                <a:satOff val="-16311"/>
                <a:lumOff val="3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ja-JP" altLang="en-US" sz="1800" b="1" kern="1200" dirty="0">
              <a:latin typeface="HG丸ｺﾞｼｯｸM-PRO" pitchFamily="50" charset="-128"/>
              <a:ea typeface="HG丸ｺﾞｼｯｸM-PRO" pitchFamily="50" charset="-128"/>
            </a:rPr>
            <a:t>精神科看護師としての専門性を実感し、</a:t>
          </a:r>
          <a:r>
            <a:rPr kumimoji="1" lang="ja-JP" altLang="en-US" sz="1800" b="1" kern="1200" dirty="0">
              <a:latin typeface="HG丸ｺﾞｼｯｸM-PRO" pitchFamily="50" charset="-128"/>
              <a:ea typeface="HG丸ｺﾞｼｯｸM-PRO" pitchFamily="50" charset="-128"/>
            </a:rPr>
            <a:t>楽しむことができた。リエゾンニーズが理解できた。</a:t>
          </a:r>
          <a:endParaRPr kumimoji="1" lang="en-US" altLang="ja-JP" sz="1800" b="1" kern="1200" dirty="0">
            <a:latin typeface="HG丸ｺﾞｼｯｸM-PRO" pitchFamily="50" charset="-128"/>
            <a:ea typeface="HG丸ｺﾞｼｯｸM-PRO" pitchFamily="50" charset="-128"/>
          </a:endParaRPr>
        </a:p>
      </dsp:txBody>
      <dsp:txXfrm>
        <a:off x="6436688" y="2803142"/>
        <a:ext cx="1973222" cy="1278951"/>
      </dsp:txXfrm>
    </dsp:sp>
    <dsp:sp modelId="{709EE34D-855A-45C6-BCDA-B2B8FC6D3B68}">
      <dsp:nvSpPr>
        <dsp:cNvPr id="0" name=""/>
        <dsp:cNvSpPr/>
      </dsp:nvSpPr>
      <dsp:spPr>
        <a:xfrm rot="10606082">
          <a:off x="5709893" y="3337692"/>
          <a:ext cx="228765" cy="390439"/>
        </a:xfrm>
        <a:prstGeom prst="rightArrow">
          <a:avLst>
            <a:gd name="adj1" fmla="val 60000"/>
            <a:gd name="adj2" fmla="val 50000"/>
          </a:avLst>
        </a:prstGeom>
        <a:gradFill rotWithShape="0">
          <a:gsLst>
            <a:gs pos="0">
              <a:schemeClr val="accent4">
                <a:hueOff val="3920356"/>
                <a:satOff val="-16311"/>
                <a:lumOff val="3843"/>
                <a:alphaOff val="0"/>
                <a:satMod val="103000"/>
                <a:lumMod val="102000"/>
                <a:tint val="94000"/>
              </a:schemeClr>
            </a:gs>
            <a:gs pos="50000">
              <a:schemeClr val="accent4">
                <a:hueOff val="3920356"/>
                <a:satOff val="-16311"/>
                <a:lumOff val="3843"/>
                <a:alphaOff val="0"/>
                <a:satMod val="110000"/>
                <a:lumMod val="100000"/>
                <a:shade val="100000"/>
              </a:schemeClr>
            </a:gs>
            <a:gs pos="100000">
              <a:schemeClr val="accent4">
                <a:hueOff val="3920356"/>
                <a:satOff val="-16311"/>
                <a:lumOff val="384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rot="10800000">
        <a:off x="5778467" y="3413845"/>
        <a:ext cx="160136" cy="234263"/>
      </dsp:txXfrm>
    </dsp:sp>
    <dsp:sp modelId="{1AC281A8-18A7-41D4-B143-95493EEC82B4}">
      <dsp:nvSpPr>
        <dsp:cNvPr id="0" name=""/>
        <dsp:cNvSpPr/>
      </dsp:nvSpPr>
      <dsp:spPr>
        <a:xfrm>
          <a:off x="3147846" y="2680627"/>
          <a:ext cx="2457870" cy="1868046"/>
        </a:xfrm>
        <a:prstGeom prst="ellipse">
          <a:avLst/>
        </a:prstGeom>
        <a:gradFill rotWithShape="0">
          <a:gsLst>
            <a:gs pos="0">
              <a:schemeClr val="accent4">
                <a:hueOff val="5880535"/>
                <a:satOff val="-24466"/>
                <a:lumOff val="5765"/>
                <a:alphaOff val="0"/>
                <a:satMod val="103000"/>
                <a:lumMod val="102000"/>
                <a:tint val="94000"/>
              </a:schemeClr>
            </a:gs>
            <a:gs pos="50000">
              <a:schemeClr val="accent4">
                <a:hueOff val="5880535"/>
                <a:satOff val="-24466"/>
                <a:lumOff val="5765"/>
                <a:alphaOff val="0"/>
                <a:satMod val="110000"/>
                <a:lumMod val="100000"/>
                <a:shade val="100000"/>
              </a:schemeClr>
            </a:gs>
            <a:gs pos="100000">
              <a:schemeClr val="accent4">
                <a:hueOff val="5880535"/>
                <a:satOff val="-24466"/>
                <a:lumOff val="5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ja-JP" altLang="en-US" sz="1800" b="1" kern="1200" dirty="0" err="1">
              <a:latin typeface="HG丸ｺﾞｼｯｸM-PRO" pitchFamily="50" charset="-128"/>
              <a:ea typeface="HG丸ｺﾞｼｯｸM-PRO" pitchFamily="50" charset="-128"/>
            </a:rPr>
            <a:t>精神障がい</a:t>
          </a:r>
          <a:r>
            <a:rPr lang="ja-JP" altLang="en-US" sz="1800" b="1" kern="1200" dirty="0">
              <a:latin typeface="HG丸ｺﾞｼｯｸM-PRO" pitchFamily="50" charset="-128"/>
              <a:ea typeface="HG丸ｺﾞｼｯｸM-PRO" pitchFamily="50" charset="-128"/>
            </a:rPr>
            <a:t>者の受け入れの精神科と一般病院の連携の課題が見えた。</a:t>
          </a:r>
          <a:endParaRPr kumimoji="1" lang="en-US" altLang="ja-JP" sz="1800" b="1" kern="1200" dirty="0">
            <a:latin typeface="HG丸ｺﾞｼｯｸM-PRO" pitchFamily="50" charset="-128"/>
            <a:ea typeface="HG丸ｺﾞｼｯｸM-PRO" pitchFamily="50" charset="-128"/>
          </a:endParaRPr>
        </a:p>
      </dsp:txBody>
      <dsp:txXfrm>
        <a:off x="3507793" y="2954196"/>
        <a:ext cx="1737976" cy="1320908"/>
      </dsp:txXfrm>
    </dsp:sp>
    <dsp:sp modelId="{15427635-67D0-4831-8859-8C36E2B8AB23}">
      <dsp:nvSpPr>
        <dsp:cNvPr id="0" name=""/>
        <dsp:cNvSpPr/>
      </dsp:nvSpPr>
      <dsp:spPr>
        <a:xfrm rot="11435874">
          <a:off x="2814315" y="3151760"/>
          <a:ext cx="263783" cy="390439"/>
        </a:xfrm>
        <a:prstGeom prst="rightArrow">
          <a:avLst>
            <a:gd name="adj1" fmla="val 60000"/>
            <a:gd name="adj2" fmla="val 50000"/>
          </a:avLst>
        </a:prstGeom>
        <a:gradFill rotWithShape="0">
          <a:gsLst>
            <a:gs pos="0">
              <a:schemeClr val="accent4">
                <a:hueOff val="5880535"/>
                <a:satOff val="-24466"/>
                <a:lumOff val="5765"/>
                <a:alphaOff val="0"/>
                <a:satMod val="103000"/>
                <a:lumMod val="102000"/>
                <a:tint val="94000"/>
              </a:schemeClr>
            </a:gs>
            <a:gs pos="50000">
              <a:schemeClr val="accent4">
                <a:hueOff val="5880535"/>
                <a:satOff val="-24466"/>
                <a:lumOff val="5765"/>
                <a:alphaOff val="0"/>
                <a:satMod val="110000"/>
                <a:lumMod val="100000"/>
                <a:shade val="100000"/>
              </a:schemeClr>
            </a:gs>
            <a:gs pos="100000">
              <a:schemeClr val="accent4">
                <a:hueOff val="5880535"/>
                <a:satOff val="-24466"/>
                <a:lumOff val="576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rot="10800000">
        <a:off x="2892775" y="3237125"/>
        <a:ext cx="184648" cy="234263"/>
      </dsp:txXfrm>
    </dsp:sp>
    <dsp:sp modelId="{926BA6BA-AE64-4153-9585-857B232D780F}">
      <dsp:nvSpPr>
        <dsp:cNvPr id="0" name=""/>
        <dsp:cNvSpPr/>
      </dsp:nvSpPr>
      <dsp:spPr>
        <a:xfrm>
          <a:off x="0" y="2349630"/>
          <a:ext cx="2779904" cy="1412325"/>
        </a:xfrm>
        <a:prstGeom prst="ellipse">
          <a:avLst/>
        </a:prstGeom>
        <a:gradFill rotWithShape="0">
          <a:gsLst>
            <a:gs pos="0">
              <a:schemeClr val="accent4">
                <a:hueOff val="7840713"/>
                <a:satOff val="-32622"/>
                <a:lumOff val="7686"/>
                <a:alphaOff val="0"/>
                <a:satMod val="103000"/>
                <a:lumMod val="102000"/>
                <a:tint val="94000"/>
              </a:schemeClr>
            </a:gs>
            <a:gs pos="50000">
              <a:schemeClr val="accent4">
                <a:hueOff val="7840713"/>
                <a:satOff val="-32622"/>
                <a:lumOff val="7686"/>
                <a:alphaOff val="0"/>
                <a:satMod val="110000"/>
                <a:lumMod val="100000"/>
                <a:shade val="100000"/>
              </a:schemeClr>
            </a:gs>
            <a:gs pos="100000">
              <a:schemeClr val="accent4">
                <a:hueOff val="7840713"/>
                <a:satOff val="-32622"/>
                <a:lumOff val="768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ja-JP" altLang="en-US" sz="1800" b="1" kern="1200" dirty="0">
              <a:latin typeface="HG丸ｺﾞｼｯｸM-PRO" pitchFamily="50" charset="-128"/>
              <a:ea typeface="HG丸ｺﾞｼｯｸM-PRO" pitchFamily="50" charset="-128"/>
            </a:rPr>
            <a:t>出向したことによって、改めて自組織の良さを知ることができた。</a:t>
          </a:r>
          <a:endParaRPr lang="en-US" altLang="ja-JP" sz="1800" b="1" kern="1200" dirty="0">
            <a:latin typeface="HG丸ｺﾞｼｯｸM-PRO" pitchFamily="50" charset="-128"/>
            <a:ea typeface="HG丸ｺﾞｼｯｸM-PRO" pitchFamily="50" charset="-128"/>
          </a:endParaRPr>
        </a:p>
      </dsp:txBody>
      <dsp:txXfrm>
        <a:off x="407108" y="2556460"/>
        <a:ext cx="1965688" cy="998665"/>
      </dsp:txXfrm>
    </dsp:sp>
    <dsp:sp modelId="{66352BB2-45E2-4817-8B0F-D202A2BEFB9D}">
      <dsp:nvSpPr>
        <dsp:cNvPr id="0" name=""/>
        <dsp:cNvSpPr/>
      </dsp:nvSpPr>
      <dsp:spPr>
        <a:xfrm rot="16538083">
          <a:off x="1365010" y="1945417"/>
          <a:ext cx="230465" cy="390439"/>
        </a:xfrm>
        <a:prstGeom prst="rightArrow">
          <a:avLst>
            <a:gd name="adj1" fmla="val 60000"/>
            <a:gd name="adj2" fmla="val 50000"/>
          </a:avLst>
        </a:prstGeom>
        <a:gradFill rotWithShape="0">
          <a:gsLst>
            <a:gs pos="0">
              <a:schemeClr val="accent4">
                <a:hueOff val="7840713"/>
                <a:satOff val="-32622"/>
                <a:lumOff val="7686"/>
                <a:alphaOff val="0"/>
                <a:satMod val="103000"/>
                <a:lumMod val="102000"/>
                <a:tint val="94000"/>
              </a:schemeClr>
            </a:gs>
            <a:gs pos="50000">
              <a:schemeClr val="accent4">
                <a:hueOff val="7840713"/>
                <a:satOff val="-32622"/>
                <a:lumOff val="7686"/>
                <a:alphaOff val="0"/>
                <a:satMod val="110000"/>
                <a:lumMod val="100000"/>
                <a:shade val="100000"/>
              </a:schemeClr>
            </a:gs>
            <a:gs pos="100000">
              <a:schemeClr val="accent4">
                <a:hueOff val="7840713"/>
                <a:satOff val="-32622"/>
                <a:lumOff val="7686"/>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a:off x="1396185" y="2057907"/>
        <a:ext cx="161326" cy="234263"/>
      </dsp:txXfrm>
    </dsp:sp>
    <dsp:sp modelId="{5F8B4A8D-6331-4CA3-9D85-9222D3DD1B5C}">
      <dsp:nvSpPr>
        <dsp:cNvPr id="0" name=""/>
        <dsp:cNvSpPr/>
      </dsp:nvSpPr>
      <dsp:spPr>
        <a:xfrm>
          <a:off x="266895" y="466916"/>
          <a:ext cx="2613710" cy="1451948"/>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ja-JP" altLang="en-US" sz="1800" b="1" kern="1200" dirty="0">
              <a:latin typeface="HG丸ｺﾞｼｯｸM-PRO" pitchFamily="50" charset="-128"/>
              <a:ea typeface="HG丸ｺﾞｼｯｸM-PRO" pitchFamily="50" charset="-128"/>
            </a:rPr>
            <a:t>人事交流の中で自組織以外の看護師との交流がはかれた</a:t>
          </a:r>
          <a:endParaRPr lang="en-US" altLang="ja-JP" sz="1800" b="1" kern="1200" dirty="0">
            <a:latin typeface="HG丸ｺﾞｼｯｸM-PRO" pitchFamily="50" charset="-128"/>
            <a:ea typeface="HG丸ｺﾞｼｯｸM-PRO" pitchFamily="50" charset="-128"/>
          </a:endParaRPr>
        </a:p>
      </dsp:txBody>
      <dsp:txXfrm>
        <a:off x="649664" y="679549"/>
        <a:ext cx="1848172" cy="1026682"/>
      </dsp:txXfrm>
    </dsp:sp>
    <dsp:sp modelId="{3DAA4259-7575-41DF-9329-0C36CF1CED7F}">
      <dsp:nvSpPr>
        <dsp:cNvPr id="0" name=""/>
        <dsp:cNvSpPr/>
      </dsp:nvSpPr>
      <dsp:spPr>
        <a:xfrm rot="20751937">
          <a:off x="2896434" y="621554"/>
          <a:ext cx="341809" cy="390439"/>
        </a:xfrm>
        <a:prstGeom prst="rightArrow">
          <a:avLst>
            <a:gd name="adj1" fmla="val 60000"/>
            <a:gd name="adj2" fmla="val 5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a:off x="2897986" y="712162"/>
        <a:ext cx="239266" cy="2342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28261-53AF-4AF4-8282-CF7FE66675F8}">
      <dsp:nvSpPr>
        <dsp:cNvPr id="0" name=""/>
        <dsp:cNvSpPr/>
      </dsp:nvSpPr>
      <dsp:spPr>
        <a:xfrm>
          <a:off x="2227593" y="1355"/>
          <a:ext cx="3715670" cy="159930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ja-JP" altLang="en-US" sz="1800" b="1" kern="1200" dirty="0">
              <a:latin typeface="HG丸ｺﾞｼｯｸM-PRO" pitchFamily="50" charset="-128"/>
              <a:ea typeface="HG丸ｺﾞｼｯｸM-PRO" pitchFamily="50" charset="-128"/>
            </a:rPr>
            <a:t>自己のキャリアプロセスを振り返り今後のキャリア形成を描くことが出来る。</a:t>
          </a:r>
          <a:endParaRPr lang="en-US" altLang="ja-JP" sz="1800" b="1" kern="1200" dirty="0">
            <a:latin typeface="HG丸ｺﾞｼｯｸM-PRO" pitchFamily="50" charset="-128"/>
            <a:ea typeface="HG丸ｺﾞｼｯｸM-PRO" pitchFamily="50" charset="-128"/>
          </a:endParaRPr>
        </a:p>
      </dsp:txBody>
      <dsp:txXfrm>
        <a:off x="2771740" y="235568"/>
        <a:ext cx="2627376" cy="1130881"/>
      </dsp:txXfrm>
    </dsp:sp>
    <dsp:sp modelId="{330D8EB7-373C-46BD-8BCC-9D217FD9F569}">
      <dsp:nvSpPr>
        <dsp:cNvPr id="0" name=""/>
        <dsp:cNvSpPr/>
      </dsp:nvSpPr>
      <dsp:spPr>
        <a:xfrm rot="2220736">
          <a:off x="5051021" y="1331699"/>
          <a:ext cx="192661" cy="539766"/>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a:off x="5056844" y="1422255"/>
        <a:ext cx="134863" cy="323860"/>
      </dsp:txXfrm>
    </dsp:sp>
    <dsp:sp modelId="{8D80C77D-6107-4D7D-BC9D-8810536E03F4}">
      <dsp:nvSpPr>
        <dsp:cNvPr id="0" name=""/>
        <dsp:cNvSpPr/>
      </dsp:nvSpPr>
      <dsp:spPr>
        <a:xfrm>
          <a:off x="4392493" y="1584183"/>
          <a:ext cx="3795859" cy="1758294"/>
        </a:xfrm>
        <a:prstGeom prst="ellipse">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ja-JP" altLang="en-US" sz="1600" b="1" kern="1200" dirty="0">
              <a:latin typeface="HG丸ｺﾞｼｯｸM-PRO" pitchFamily="50" charset="-128"/>
              <a:ea typeface="HG丸ｺﾞｼｯｸM-PRO" pitchFamily="50" charset="-128"/>
            </a:rPr>
            <a:t>自組織だけでは形成できない、各々の追求する働き方、働く場所、自己のアイデンティティを認識することが出来る</a:t>
          </a:r>
          <a:r>
            <a:rPr lang="ja-JP" altLang="en-US" sz="1600" kern="1200" dirty="0">
              <a:latin typeface="HG丸ｺﾞｼｯｸM-PRO" pitchFamily="50" charset="-128"/>
              <a:ea typeface="HG丸ｺﾞｼｯｸM-PRO" pitchFamily="50" charset="-128"/>
            </a:rPr>
            <a:t>。</a:t>
          </a:r>
          <a:endParaRPr lang="en-US" altLang="ja-JP" sz="1600" kern="1200" dirty="0">
            <a:latin typeface="HG丸ｺﾞｼｯｸM-PRO" pitchFamily="50" charset="-128"/>
            <a:ea typeface="HG丸ｺﾞｼｯｸM-PRO" pitchFamily="50" charset="-128"/>
          </a:endParaRPr>
        </a:p>
      </dsp:txBody>
      <dsp:txXfrm>
        <a:off x="4948384" y="1841679"/>
        <a:ext cx="2684077" cy="1243302"/>
      </dsp:txXfrm>
    </dsp:sp>
    <dsp:sp modelId="{17188C38-38FE-42A7-8F2D-C253645AFBCF}">
      <dsp:nvSpPr>
        <dsp:cNvPr id="0" name=""/>
        <dsp:cNvSpPr/>
      </dsp:nvSpPr>
      <dsp:spPr>
        <a:xfrm rot="8510261">
          <a:off x="5046859" y="3080554"/>
          <a:ext cx="229449" cy="539766"/>
        </a:xfrm>
        <a:prstGeom prst="rightArrow">
          <a:avLst>
            <a:gd name="adj1" fmla="val 60000"/>
            <a:gd name="adj2" fmla="val 50000"/>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rot="10800000">
        <a:off x="5108338" y="3167241"/>
        <a:ext cx="160614" cy="323860"/>
      </dsp:txXfrm>
    </dsp:sp>
    <dsp:sp modelId="{AB0007B1-8866-40AC-89EC-85007B8914AD}">
      <dsp:nvSpPr>
        <dsp:cNvPr id="0" name=""/>
        <dsp:cNvSpPr/>
      </dsp:nvSpPr>
      <dsp:spPr>
        <a:xfrm>
          <a:off x="2148092" y="3396489"/>
          <a:ext cx="3874673" cy="1599307"/>
        </a:xfrm>
        <a:prstGeom prst="ellipse">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ja-JP" altLang="en-US" sz="1400" b="1" kern="1200" dirty="0">
              <a:latin typeface="HG丸ｺﾞｼｯｸM-PRO" pitchFamily="50" charset="-128"/>
              <a:ea typeface="HG丸ｺﾞｼｯｸM-PRO" pitchFamily="50" charset="-128"/>
            </a:rPr>
            <a:t>仲間や後輩に在籍出向で得たメリットや興味深さ、近隣の病院に関心を寄せ自分たちも地域の一員として役割を担っている看護師であることを認識させる機会になる。</a:t>
          </a:r>
          <a:endParaRPr lang="en-US" altLang="ja-JP" sz="1400" b="1" kern="1200" dirty="0">
            <a:latin typeface="HG丸ｺﾞｼｯｸM-PRO" pitchFamily="50" charset="-128"/>
            <a:ea typeface="HG丸ｺﾞｼｯｸM-PRO" pitchFamily="50" charset="-128"/>
          </a:endParaRPr>
        </a:p>
      </dsp:txBody>
      <dsp:txXfrm>
        <a:off x="2715525" y="3630702"/>
        <a:ext cx="2739807" cy="1130881"/>
      </dsp:txXfrm>
    </dsp:sp>
    <dsp:sp modelId="{BF2106A6-0678-49C5-860A-813910443647}">
      <dsp:nvSpPr>
        <dsp:cNvPr id="0" name=""/>
        <dsp:cNvSpPr/>
      </dsp:nvSpPr>
      <dsp:spPr>
        <a:xfrm rot="13098763">
          <a:off x="2797972" y="2991048"/>
          <a:ext cx="312409" cy="539766"/>
        </a:xfrm>
        <a:prstGeom prst="rightArrow">
          <a:avLst>
            <a:gd name="adj1" fmla="val 60000"/>
            <a:gd name="adj2" fmla="val 50000"/>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rot="10800000">
        <a:off x="2881603" y="3128053"/>
        <a:ext cx="218686" cy="323860"/>
      </dsp:txXfrm>
    </dsp:sp>
    <dsp:sp modelId="{DE35585E-BDFE-4CF0-B27B-6D39F0EB6209}">
      <dsp:nvSpPr>
        <dsp:cNvPr id="0" name=""/>
        <dsp:cNvSpPr/>
      </dsp:nvSpPr>
      <dsp:spPr>
        <a:xfrm>
          <a:off x="0" y="1621705"/>
          <a:ext cx="3678374" cy="1599307"/>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ja-JP" altLang="en-US" sz="1800" b="1" kern="1200" dirty="0">
              <a:latin typeface="HG丸ｺﾞｼｯｸM-PRO" pitchFamily="50" charset="-128"/>
              <a:ea typeface="HG丸ｺﾞｼｯｸM-PRO" pitchFamily="50" charset="-128"/>
            </a:rPr>
            <a:t>出向先で得た、看護を自組織へ還元することが出来る。</a:t>
          </a:r>
          <a:endParaRPr lang="en-US" altLang="ja-JP" sz="1800" b="1" kern="1200" dirty="0">
            <a:latin typeface="HG丸ｺﾞｼｯｸM-PRO" pitchFamily="50" charset="-128"/>
            <a:ea typeface="HG丸ｺﾞｼｯｸM-PRO" pitchFamily="50" charset="-128"/>
          </a:endParaRPr>
        </a:p>
      </dsp:txBody>
      <dsp:txXfrm>
        <a:off x="538685" y="1855918"/>
        <a:ext cx="2601004" cy="1130881"/>
      </dsp:txXfrm>
    </dsp:sp>
    <dsp:sp modelId="{29BDF40B-28B3-4410-A690-B3172A204900}">
      <dsp:nvSpPr>
        <dsp:cNvPr id="0" name=""/>
        <dsp:cNvSpPr/>
      </dsp:nvSpPr>
      <dsp:spPr>
        <a:xfrm rot="19451688">
          <a:off x="2843177" y="1345947"/>
          <a:ext cx="225377" cy="539766"/>
        </a:xfrm>
        <a:prstGeom prst="rightArrow">
          <a:avLst>
            <a:gd name="adj1" fmla="val 60000"/>
            <a:gd name="adj2" fmla="val 5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a:off x="2849566" y="1473678"/>
        <a:ext cx="157764" cy="3238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D6804-8C1D-42CC-A6F4-BA3A0C850FAD}">
      <dsp:nvSpPr>
        <dsp:cNvPr id="0" name=""/>
        <dsp:cNvSpPr/>
      </dsp:nvSpPr>
      <dsp:spPr>
        <a:xfrm>
          <a:off x="0" y="0"/>
          <a:ext cx="4525963" cy="4525963"/>
        </a:xfrm>
        <a:prstGeom prst="pie">
          <a:avLst>
            <a:gd name="adj1" fmla="val 54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451E157-CF9B-4EA7-B0FC-F0E990F07D62}">
      <dsp:nvSpPr>
        <dsp:cNvPr id="0" name=""/>
        <dsp:cNvSpPr/>
      </dsp:nvSpPr>
      <dsp:spPr>
        <a:xfrm>
          <a:off x="2262981" y="0"/>
          <a:ext cx="5966618" cy="4525963"/>
        </a:xfrm>
        <a:prstGeom prst="rect">
          <a:avLst/>
        </a:prstGeom>
        <a:solidFill>
          <a:schemeClr val="tx2">
            <a:lumMod val="20000"/>
            <a:lumOff val="8000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ja-JP" altLang="en-US" sz="2600" kern="1200" dirty="0">
              <a:latin typeface="HG丸ｺﾞｼｯｸM-PRO" panose="020F0600000000000000" pitchFamily="50" charset="-128"/>
              <a:ea typeface="HG丸ｺﾞｼｯｸM-PRO" panose="020F0600000000000000" pitchFamily="50" charset="-128"/>
            </a:rPr>
            <a:t>精神障害にも対応した地域包括ケアへの取り組みの推進者として、人事交流を重ねることにより、互いの専門性、機能性を理解し、各々の役割期待の促進が図ることを期待したい。</a:t>
          </a:r>
          <a:endParaRPr lang="en-US" altLang="ja-JP" sz="2600" kern="1200" dirty="0">
            <a:latin typeface="HG丸ｺﾞｼｯｸM-PRO" panose="020F0600000000000000" pitchFamily="50" charset="-128"/>
            <a:ea typeface="HG丸ｺﾞｼｯｸM-PRO" panose="020F0600000000000000" pitchFamily="50" charset="-128"/>
          </a:endParaRPr>
        </a:p>
      </dsp:txBody>
      <dsp:txXfrm>
        <a:off x="2262981" y="0"/>
        <a:ext cx="5966618" cy="2149832"/>
      </dsp:txXfrm>
    </dsp:sp>
    <dsp:sp modelId="{A2B8A0F2-8608-44E5-9E8B-6A5225A1440B}">
      <dsp:nvSpPr>
        <dsp:cNvPr id="0" name=""/>
        <dsp:cNvSpPr/>
      </dsp:nvSpPr>
      <dsp:spPr>
        <a:xfrm>
          <a:off x="1188065" y="2149832"/>
          <a:ext cx="2149832" cy="2149832"/>
        </a:xfrm>
        <a:prstGeom prst="pie">
          <a:avLst>
            <a:gd name="adj1" fmla="val 54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83BF9CD-5025-4828-8708-50AE819FAFEF}">
      <dsp:nvSpPr>
        <dsp:cNvPr id="0" name=""/>
        <dsp:cNvSpPr/>
      </dsp:nvSpPr>
      <dsp:spPr>
        <a:xfrm>
          <a:off x="2262981" y="2149832"/>
          <a:ext cx="5966618" cy="2149832"/>
        </a:xfrm>
        <a:prstGeom prst="rect">
          <a:avLst/>
        </a:prstGeom>
        <a:solidFill>
          <a:schemeClr val="tx2">
            <a:lumMod val="40000"/>
            <a:lumOff val="6000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ja-JP" altLang="en-US" sz="2600" kern="1200" dirty="0">
              <a:latin typeface="HG丸ｺﾞｼｯｸM-PRO" panose="020F0600000000000000" pitchFamily="50" charset="-128"/>
              <a:ea typeface="HG丸ｺﾞｼｯｸM-PRO" panose="020F0600000000000000" pitchFamily="50" charset="-128"/>
            </a:rPr>
            <a:t>精神科医療が地域で担う役割と、</a:t>
          </a:r>
          <a:r>
            <a:rPr lang="ja-JP" altLang="en-US" sz="2600" kern="1200" dirty="0" err="1">
              <a:latin typeface="HG丸ｺﾞｼｯｸM-PRO" panose="020F0600000000000000" pitchFamily="50" charset="-128"/>
              <a:ea typeface="HG丸ｺﾞｼｯｸM-PRO" panose="020F0600000000000000" pitchFamily="50" charset="-128"/>
            </a:rPr>
            <a:t>精神障がい</a:t>
          </a:r>
          <a:r>
            <a:rPr lang="ja-JP" altLang="en-US" sz="2600" kern="1200" dirty="0">
              <a:latin typeface="HG丸ｺﾞｼｯｸM-PRO" panose="020F0600000000000000" pitchFamily="50" charset="-128"/>
              <a:ea typeface="HG丸ｺﾞｼｯｸM-PRO" panose="020F0600000000000000" pitchFamily="50" charset="-128"/>
            </a:rPr>
            <a:t>者も地域で安心して医療や看護を受けることができる一助として看護師からこの取り組みを発信したい。</a:t>
          </a:r>
          <a:endParaRPr lang="en-US" altLang="ja-JP" sz="2600" kern="1200" dirty="0">
            <a:latin typeface="HG丸ｺﾞｼｯｸM-PRO" panose="020F0600000000000000" pitchFamily="50" charset="-128"/>
            <a:ea typeface="HG丸ｺﾞｼｯｸM-PRO" panose="020F0600000000000000" pitchFamily="50" charset="-128"/>
          </a:endParaRPr>
        </a:p>
      </dsp:txBody>
      <dsp:txXfrm>
        <a:off x="2262981" y="2149832"/>
        <a:ext cx="5966618" cy="21498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70557-D9DF-43B5-9178-6D2A8664A7DC}">
      <dsp:nvSpPr>
        <dsp:cNvPr id="0" name=""/>
        <dsp:cNvSpPr/>
      </dsp:nvSpPr>
      <dsp:spPr>
        <a:xfrm>
          <a:off x="51046" y="0"/>
          <a:ext cx="11430440" cy="387371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7E3E9-D0FA-47FD-B632-23F090806A1C}">
      <dsp:nvSpPr>
        <dsp:cNvPr id="0" name=""/>
        <dsp:cNvSpPr/>
      </dsp:nvSpPr>
      <dsp:spPr>
        <a:xfrm>
          <a:off x="358346" y="299577"/>
          <a:ext cx="3037543" cy="2168007"/>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1" lang="en-US" altLang="ja-JP" sz="2800" kern="1200" dirty="0">
              <a:solidFill>
                <a:schemeClr val="tx1"/>
              </a:solidFill>
              <a:latin typeface="ＭＳ Ｐゴシック" panose="020B0600070205080204" pitchFamily="50" charset="-128"/>
              <a:ea typeface="ＭＳ Ｐゴシック" panose="020B0600070205080204" pitchFamily="50" charset="-128"/>
            </a:rPr>
            <a:t>1</a:t>
          </a:r>
          <a:r>
            <a:rPr kumimoji="1" lang="ja-JP" altLang="en-US" sz="2800" kern="1200" dirty="0">
              <a:solidFill>
                <a:schemeClr val="tx1"/>
              </a:solidFill>
              <a:latin typeface="ＭＳ Ｐゴシック" panose="020B0600070205080204" pitchFamily="50" charset="-128"/>
              <a:ea typeface="ＭＳ Ｐゴシック" panose="020B0600070205080204" pitchFamily="50" charset="-128"/>
            </a:rPr>
            <a:t>年目</a:t>
          </a:r>
          <a:endParaRPr kumimoji="1" lang="en-US" altLang="ja-JP" sz="2800"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244600">
            <a:lnSpc>
              <a:spcPct val="90000"/>
            </a:lnSpc>
            <a:spcBef>
              <a:spcPct val="0"/>
            </a:spcBef>
            <a:spcAft>
              <a:spcPct val="35000"/>
            </a:spcAft>
            <a:buNone/>
          </a:pPr>
          <a:r>
            <a:rPr kumimoji="1" lang="ja-JP" altLang="en-US" sz="2800" kern="1200" dirty="0">
              <a:solidFill>
                <a:schemeClr val="tx1"/>
              </a:solidFill>
              <a:latin typeface="ＭＳ Ｐゴシック" panose="020B0600070205080204" pitchFamily="50" charset="-128"/>
              <a:ea typeface="ＭＳ Ｐゴシック" panose="020B0600070205080204" pitchFamily="50" charset="-128"/>
            </a:rPr>
            <a:t>済生会横浜市東部病院</a:t>
          </a:r>
        </a:p>
      </dsp:txBody>
      <dsp:txXfrm>
        <a:off x="464179" y="405410"/>
        <a:ext cx="2825877" cy="1956341"/>
      </dsp:txXfrm>
    </dsp:sp>
    <dsp:sp modelId="{2DD4EF2A-69D6-47C3-8C25-BD47E51DDF8C}">
      <dsp:nvSpPr>
        <dsp:cNvPr id="0" name=""/>
        <dsp:cNvSpPr/>
      </dsp:nvSpPr>
      <dsp:spPr>
        <a:xfrm>
          <a:off x="3681084" y="1593806"/>
          <a:ext cx="4025973" cy="1735964"/>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solidFill>
                <a:schemeClr val="tx1"/>
              </a:solidFill>
              <a:latin typeface="ＭＳ Ｐゴシック" panose="020B0600070205080204" pitchFamily="50" charset="-128"/>
              <a:ea typeface="ＭＳ Ｐゴシック" panose="020B0600070205080204" pitchFamily="50" charset="-128"/>
            </a:rPr>
            <a:t>２～４年目</a:t>
          </a:r>
          <a:endParaRPr kumimoji="1" lang="en-US" altLang="ja-JP" sz="2800"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244600">
            <a:lnSpc>
              <a:spcPct val="90000"/>
            </a:lnSpc>
            <a:spcBef>
              <a:spcPct val="0"/>
            </a:spcBef>
            <a:spcAft>
              <a:spcPct val="35000"/>
            </a:spcAft>
            <a:buNone/>
          </a:pPr>
          <a:r>
            <a:rPr kumimoji="1" lang="ja-JP" altLang="en-US" sz="2800" kern="1200" dirty="0">
              <a:solidFill>
                <a:schemeClr val="tx1"/>
              </a:solidFill>
              <a:latin typeface="ＭＳ Ｐゴシック" panose="020B0600070205080204" pitchFamily="50" charset="-128"/>
              <a:ea typeface="ＭＳ Ｐゴシック" panose="020B0600070205080204" pitchFamily="50" charset="-128"/>
            </a:rPr>
            <a:t>汐田総合病院</a:t>
          </a:r>
        </a:p>
      </dsp:txBody>
      <dsp:txXfrm>
        <a:off x="3765827" y="1678549"/>
        <a:ext cx="3856487" cy="1566478"/>
      </dsp:txXfrm>
    </dsp:sp>
    <dsp:sp modelId="{E8700D76-AB27-4507-9997-43EEE1CAD2A9}">
      <dsp:nvSpPr>
        <dsp:cNvPr id="0" name=""/>
        <dsp:cNvSpPr/>
      </dsp:nvSpPr>
      <dsp:spPr>
        <a:xfrm>
          <a:off x="8135960" y="477264"/>
          <a:ext cx="1216228" cy="2697264"/>
        </a:xfrm>
        <a:prstGeom prst="roundRect">
          <a:avLst/>
        </a:prstGeom>
        <a:solidFill>
          <a:srgbClr val="FF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solidFill>
                <a:schemeClr val="tx1"/>
              </a:solidFill>
              <a:latin typeface="ＭＳ Ｐゴシック" panose="020B0600070205080204" pitchFamily="50" charset="-128"/>
              <a:ea typeface="ＭＳ Ｐゴシック" panose="020B0600070205080204" pitchFamily="50" charset="-128"/>
            </a:rPr>
            <a:t>５</a:t>
          </a:r>
          <a:endParaRPr kumimoji="1" lang="en-US" altLang="ja-JP" sz="2400"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400" kern="1200" dirty="0">
              <a:solidFill>
                <a:schemeClr val="tx1"/>
              </a:solidFill>
              <a:latin typeface="ＭＳ Ｐゴシック" panose="020B0600070205080204" pitchFamily="50" charset="-128"/>
              <a:ea typeface="ＭＳ Ｐゴシック" panose="020B0600070205080204" pitchFamily="50" charset="-128"/>
            </a:rPr>
            <a:t>年</a:t>
          </a:r>
          <a:endParaRPr kumimoji="1" lang="en-US" altLang="ja-JP" sz="2400"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400" kern="1200" dirty="0">
              <a:solidFill>
                <a:schemeClr val="tx1"/>
              </a:solidFill>
              <a:latin typeface="ＭＳ Ｐゴシック" panose="020B0600070205080204" pitchFamily="50" charset="-128"/>
              <a:ea typeface="ＭＳ Ｐゴシック" panose="020B0600070205080204" pitchFamily="50" charset="-128"/>
            </a:rPr>
            <a:t>目</a:t>
          </a:r>
          <a:endParaRPr kumimoji="1" lang="en-US" altLang="ja-JP" sz="2400"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400" kern="1200" dirty="0">
              <a:solidFill>
                <a:schemeClr val="tx1"/>
              </a:solidFill>
              <a:latin typeface="ＭＳ Ｐゴシック" panose="020B0600070205080204" pitchFamily="50" charset="-128"/>
              <a:ea typeface="ＭＳ Ｐゴシック" panose="020B0600070205080204" pitchFamily="50" charset="-128"/>
            </a:rPr>
            <a:t>選</a:t>
          </a:r>
          <a:endParaRPr kumimoji="1" lang="en-US" altLang="ja-JP" sz="2400"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400" kern="1200" dirty="0">
              <a:solidFill>
                <a:schemeClr val="tx1"/>
              </a:solidFill>
              <a:latin typeface="ＭＳ Ｐゴシック" panose="020B0600070205080204" pitchFamily="50" charset="-128"/>
              <a:ea typeface="ＭＳ Ｐゴシック" panose="020B0600070205080204" pitchFamily="50" charset="-128"/>
            </a:rPr>
            <a:t>択</a:t>
          </a:r>
        </a:p>
      </dsp:txBody>
      <dsp:txXfrm>
        <a:off x="8195331" y="536635"/>
        <a:ext cx="1097486" cy="2578522"/>
      </dsp:txXfrm>
    </dsp:sp>
    <dsp:sp modelId="{5C7584E9-883B-40F5-87D7-63B7113BEDFE}">
      <dsp:nvSpPr>
        <dsp:cNvPr id="0" name=""/>
        <dsp:cNvSpPr/>
      </dsp:nvSpPr>
      <dsp:spPr>
        <a:xfrm>
          <a:off x="9794932" y="1788073"/>
          <a:ext cx="1216228" cy="1958175"/>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solidFill>
                <a:schemeClr val="tx1"/>
              </a:solidFill>
              <a:latin typeface="ＭＳ Ｐゴシック" panose="020B0600070205080204" pitchFamily="50" charset="-128"/>
              <a:ea typeface="ＭＳ Ｐゴシック" panose="020B0600070205080204" pitchFamily="50" charset="-128"/>
            </a:rPr>
            <a:t>汐田総合病院</a:t>
          </a:r>
        </a:p>
      </dsp:txBody>
      <dsp:txXfrm>
        <a:off x="9854303" y="1847444"/>
        <a:ext cx="1097486" cy="1839433"/>
      </dsp:txXfrm>
    </dsp:sp>
    <dsp:sp modelId="{04DA4EBB-CC67-466B-BE0B-BFD3865F9D34}">
      <dsp:nvSpPr>
        <dsp:cNvPr id="0" name=""/>
        <dsp:cNvSpPr/>
      </dsp:nvSpPr>
      <dsp:spPr>
        <a:xfrm>
          <a:off x="9792792" y="0"/>
          <a:ext cx="1216228" cy="1549484"/>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solidFill>
                <a:schemeClr val="tx1"/>
              </a:solidFill>
              <a:latin typeface="ＭＳ Ｐゴシック" panose="020B0600070205080204" pitchFamily="50" charset="-128"/>
              <a:ea typeface="ＭＳ Ｐゴシック" panose="020B0600070205080204" pitchFamily="50" charset="-128"/>
            </a:rPr>
            <a:t>東部病院</a:t>
          </a:r>
        </a:p>
      </dsp:txBody>
      <dsp:txXfrm>
        <a:off x="9852163" y="59371"/>
        <a:ext cx="1097486" cy="14307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70557-D9DF-43B5-9178-6D2A8664A7DC}">
      <dsp:nvSpPr>
        <dsp:cNvPr id="0" name=""/>
        <dsp:cNvSpPr/>
      </dsp:nvSpPr>
      <dsp:spPr>
        <a:xfrm>
          <a:off x="298535" y="0"/>
          <a:ext cx="11122601" cy="387371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7E3E9-D0FA-47FD-B632-23F090806A1C}">
      <dsp:nvSpPr>
        <dsp:cNvPr id="0" name=""/>
        <dsp:cNvSpPr/>
      </dsp:nvSpPr>
      <dsp:spPr>
        <a:xfrm>
          <a:off x="432702" y="551306"/>
          <a:ext cx="2863966" cy="1549484"/>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solidFill>
                <a:schemeClr val="tx1"/>
              </a:solidFill>
              <a:latin typeface="ＭＳ Ｐゴシック" panose="020B0600070205080204" pitchFamily="50" charset="-128"/>
              <a:ea typeface="ＭＳ Ｐゴシック" panose="020B0600070205080204" pitchFamily="50" charset="-128"/>
            </a:rPr>
            <a:t>１～２年目</a:t>
          </a:r>
          <a:endParaRPr kumimoji="1" lang="en-US" altLang="ja-JP" sz="2400" b="1"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400" b="1" kern="1200" dirty="0">
              <a:solidFill>
                <a:schemeClr val="tx1"/>
              </a:solidFill>
              <a:latin typeface="ＭＳ Ｐゴシック" panose="020B0600070205080204" pitchFamily="50" charset="-128"/>
              <a:ea typeface="ＭＳ Ｐゴシック" panose="020B0600070205080204" pitchFamily="50" charset="-128"/>
            </a:rPr>
            <a:t>汐田総合病院</a:t>
          </a:r>
          <a:endParaRPr kumimoji="1" lang="en-US" altLang="ja-JP" sz="2400" b="1" kern="1200" dirty="0">
            <a:solidFill>
              <a:schemeClr val="tx1"/>
            </a:solidFill>
            <a:latin typeface="ＭＳ Ｐゴシック" panose="020B0600070205080204" pitchFamily="50" charset="-128"/>
            <a:ea typeface="ＭＳ Ｐゴシック" panose="020B0600070205080204" pitchFamily="50" charset="-128"/>
          </a:endParaRPr>
        </a:p>
      </dsp:txBody>
      <dsp:txXfrm>
        <a:off x="508342" y="626946"/>
        <a:ext cx="2712686" cy="1398204"/>
      </dsp:txXfrm>
    </dsp:sp>
    <dsp:sp modelId="{2DD4EF2A-69D6-47C3-8C25-BD47E51DDF8C}">
      <dsp:nvSpPr>
        <dsp:cNvPr id="0" name=""/>
        <dsp:cNvSpPr/>
      </dsp:nvSpPr>
      <dsp:spPr>
        <a:xfrm>
          <a:off x="3103782" y="2090160"/>
          <a:ext cx="2810722" cy="1741279"/>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solidFill>
                <a:schemeClr val="tx1"/>
              </a:solidFill>
              <a:latin typeface="ＭＳ Ｐゴシック" panose="020B0600070205080204" pitchFamily="50" charset="-128"/>
              <a:ea typeface="ＭＳ Ｐゴシック" panose="020B0600070205080204" pitchFamily="50" charset="-128"/>
            </a:rPr>
            <a:t>３年目</a:t>
          </a:r>
          <a:endParaRPr kumimoji="1" lang="en-US" altLang="ja-JP" sz="2400" b="1"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400" b="1" kern="1200" dirty="0">
              <a:solidFill>
                <a:schemeClr val="tx1"/>
              </a:solidFill>
              <a:latin typeface="ＭＳ Ｐゴシック" panose="020B0600070205080204" pitchFamily="50" charset="-128"/>
              <a:ea typeface="ＭＳ Ｐゴシック" panose="020B0600070205080204" pitchFamily="50" charset="-128"/>
            </a:rPr>
            <a:t>済生会横浜市</a:t>
          </a:r>
          <a:endParaRPr kumimoji="1" lang="en-US" altLang="ja-JP" sz="2400" b="1"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400" b="1" kern="1200" dirty="0">
              <a:solidFill>
                <a:schemeClr val="tx1"/>
              </a:solidFill>
              <a:latin typeface="ＭＳ Ｐゴシック" panose="020B0600070205080204" pitchFamily="50" charset="-128"/>
              <a:ea typeface="ＭＳ Ｐゴシック" panose="020B0600070205080204" pitchFamily="50" charset="-128"/>
            </a:rPr>
            <a:t>東部病院</a:t>
          </a:r>
        </a:p>
      </dsp:txBody>
      <dsp:txXfrm>
        <a:off x="3188784" y="2175162"/>
        <a:ext cx="2640718" cy="1571275"/>
      </dsp:txXfrm>
    </dsp:sp>
    <dsp:sp modelId="{500F84C8-A544-45E9-83F2-B96E4A8F6AC3}">
      <dsp:nvSpPr>
        <dsp:cNvPr id="0" name=""/>
        <dsp:cNvSpPr/>
      </dsp:nvSpPr>
      <dsp:spPr>
        <a:xfrm>
          <a:off x="6032972" y="2221154"/>
          <a:ext cx="3468472" cy="1652555"/>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solidFill>
                <a:schemeClr val="tx1"/>
              </a:solidFill>
              <a:latin typeface="ＭＳ Ｐゴシック" panose="020B0600070205080204" pitchFamily="50" charset="-128"/>
              <a:ea typeface="ＭＳ Ｐゴシック" panose="020B0600070205080204" pitchFamily="50" charset="-128"/>
            </a:rPr>
            <a:t>４年目</a:t>
          </a:r>
          <a:endParaRPr kumimoji="1" lang="en-US" altLang="ja-JP" sz="2400" b="1"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400" b="1" kern="1200" dirty="0">
              <a:solidFill>
                <a:schemeClr val="tx1"/>
              </a:solidFill>
              <a:latin typeface="ＭＳ Ｐゴシック" panose="020B0600070205080204" pitchFamily="50" charset="-128"/>
              <a:ea typeface="ＭＳ Ｐゴシック" panose="020B0600070205080204" pitchFamily="50" charset="-128"/>
            </a:rPr>
            <a:t>汐田総合病院</a:t>
          </a:r>
          <a:endParaRPr kumimoji="1" lang="en-US" altLang="ja-JP" sz="2400" b="1"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000" b="0" kern="1200" dirty="0">
              <a:solidFill>
                <a:schemeClr val="tx1"/>
              </a:solidFill>
              <a:latin typeface="ＭＳ Ｐゴシック" panose="020B0600070205080204" pitchFamily="50" charset="-128"/>
              <a:ea typeface="ＭＳ Ｐゴシック" panose="020B0600070205080204" pitchFamily="50" charset="-128"/>
            </a:rPr>
            <a:t>診療所・老健・訪問看護</a:t>
          </a:r>
          <a:endParaRPr kumimoji="1" lang="en-US" altLang="ja-JP" sz="2000" b="0" kern="1200" dirty="0">
            <a:solidFill>
              <a:schemeClr val="tx1"/>
            </a:solidFill>
            <a:latin typeface="ＭＳ Ｐゴシック" panose="020B0600070205080204" pitchFamily="50" charset="-128"/>
            <a:ea typeface="ＭＳ Ｐゴシック" panose="020B0600070205080204" pitchFamily="50" charset="-128"/>
          </a:endParaRPr>
        </a:p>
      </dsp:txBody>
      <dsp:txXfrm>
        <a:off x="6113643" y="2301825"/>
        <a:ext cx="3307130" cy="1491213"/>
      </dsp:txXfrm>
    </dsp:sp>
    <dsp:sp modelId="{A9FB3344-A398-44D4-9E64-FFD4071E68F5}">
      <dsp:nvSpPr>
        <dsp:cNvPr id="0" name=""/>
        <dsp:cNvSpPr/>
      </dsp:nvSpPr>
      <dsp:spPr>
        <a:xfrm>
          <a:off x="9089168" y="557736"/>
          <a:ext cx="2610707" cy="1549484"/>
        </a:xfrm>
        <a:prstGeom prst="roundRect">
          <a:avLst/>
        </a:prstGeom>
        <a:solidFill>
          <a:srgbClr val="FFFF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kumimoji="1" lang="ja-JP" altLang="en-US" sz="2100" b="1" kern="1200" dirty="0">
              <a:solidFill>
                <a:schemeClr val="tx1"/>
              </a:solidFill>
              <a:latin typeface="ＭＳ Ｐゴシック" panose="020B0600070205080204" pitchFamily="50" charset="-128"/>
              <a:ea typeface="ＭＳ Ｐゴシック" panose="020B0600070205080204" pitchFamily="50" charset="-128"/>
            </a:rPr>
            <a:t>５年目</a:t>
          </a:r>
          <a:endParaRPr kumimoji="1" lang="en-US" altLang="ja-JP" sz="2100" b="1"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933450">
            <a:lnSpc>
              <a:spcPct val="90000"/>
            </a:lnSpc>
            <a:spcBef>
              <a:spcPct val="0"/>
            </a:spcBef>
            <a:spcAft>
              <a:spcPct val="35000"/>
            </a:spcAft>
            <a:buNone/>
          </a:pPr>
          <a:r>
            <a:rPr kumimoji="1" lang="ja-JP" altLang="en-US" sz="2100" b="1" kern="1200" dirty="0">
              <a:solidFill>
                <a:schemeClr val="tx1"/>
              </a:solidFill>
              <a:latin typeface="ＭＳ Ｐゴシック" panose="020B0600070205080204" pitchFamily="50" charset="-128"/>
              <a:ea typeface="ＭＳ Ｐゴシック" panose="020B0600070205080204" pitchFamily="50" charset="-128"/>
            </a:rPr>
            <a:t>汐田総合病院</a:t>
          </a:r>
          <a:endParaRPr kumimoji="1" lang="en-US" altLang="ja-JP" sz="2100" b="1"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933450">
            <a:lnSpc>
              <a:spcPct val="90000"/>
            </a:lnSpc>
            <a:spcBef>
              <a:spcPct val="0"/>
            </a:spcBef>
            <a:spcAft>
              <a:spcPct val="35000"/>
            </a:spcAft>
            <a:buNone/>
          </a:pPr>
          <a:r>
            <a:rPr kumimoji="1" lang="ja-JP" altLang="en-US" sz="2100" b="1" kern="1200" dirty="0">
              <a:solidFill>
                <a:schemeClr val="tx1"/>
              </a:solidFill>
              <a:latin typeface="ＭＳ Ｐゴシック" panose="020B0600070205080204" pitchFamily="50" charset="-128"/>
              <a:ea typeface="ＭＳ Ｐゴシック" panose="020B0600070205080204" pitchFamily="50" charset="-128"/>
            </a:rPr>
            <a:t>他施設選択</a:t>
          </a:r>
          <a:endParaRPr kumimoji="1" lang="en-US" altLang="ja-JP" sz="2100" b="1" kern="1200" dirty="0">
            <a:solidFill>
              <a:schemeClr val="tx1"/>
            </a:solidFill>
            <a:latin typeface="ＭＳ Ｐゴシック" panose="020B0600070205080204" pitchFamily="50" charset="-128"/>
            <a:ea typeface="ＭＳ Ｐゴシック" panose="020B0600070205080204" pitchFamily="50" charset="-128"/>
          </a:endParaRPr>
        </a:p>
      </dsp:txBody>
      <dsp:txXfrm>
        <a:off x="9164808" y="633376"/>
        <a:ext cx="2459427" cy="139820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0.52382</cdr:x>
      <cdr:y>0.42522</cdr:y>
    </cdr:from>
    <cdr:to>
      <cdr:x>0.98412</cdr:x>
      <cdr:y>0.59397</cdr:y>
    </cdr:to>
    <cdr:sp macro="" textlink="">
      <cdr:nvSpPr>
        <cdr:cNvPr id="2" name="テキスト ボックス 1"/>
        <cdr:cNvSpPr txBox="1"/>
      </cdr:nvSpPr>
      <cdr:spPr>
        <a:xfrm xmlns:a="http://schemas.openxmlformats.org/drawingml/2006/main">
          <a:off x="4257637" y="2304102"/>
          <a:ext cx="3741271" cy="914400"/>
        </a:xfrm>
        <a:prstGeom xmlns:a="http://schemas.openxmlformats.org/drawingml/2006/main" prst="rect">
          <a:avLst/>
        </a:prstGeom>
        <a:solidFill xmlns:a="http://schemas.openxmlformats.org/drawingml/2006/main">
          <a:schemeClr val="bg1">
            <a:lumMod val="95000"/>
          </a:schemeClr>
        </a:solidFill>
        <a:ln xmlns:a="http://schemas.openxmlformats.org/drawingml/2006/main">
          <a:solidFill>
            <a:schemeClr val="tx1"/>
          </a:solidFill>
        </a:ln>
      </cdr:spPr>
      <cdr:txBody>
        <a:bodyPr xmlns:a="http://schemas.openxmlformats.org/drawingml/2006/main" vertOverflow="clip" wrap="none" rtlCol="0" anchor="ctr"/>
        <a:lstStyle xmlns:a="http://schemas.openxmlformats.org/drawingml/2006/main"/>
        <a:p xmlns:a="http://schemas.openxmlformats.org/drawingml/2006/main">
          <a:r>
            <a:rPr lang="ja-JP" altLang="en-US" sz="4000" dirty="0"/>
            <a:t>希望する　</a:t>
          </a:r>
          <a:r>
            <a:rPr lang="en-US" altLang="ja-JP" sz="4000" dirty="0"/>
            <a:t>52</a:t>
          </a:r>
          <a:r>
            <a:rPr lang="ja-JP" altLang="en-US" sz="4000" dirty="0"/>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4971" cy="498056"/>
          </a:xfrm>
          <a:prstGeom prst="rect">
            <a:avLst/>
          </a:prstGeom>
        </p:spPr>
        <p:txBody>
          <a:bodyPr vert="horz" lIns="91458" tIns="45729" rIns="91458" bIns="4572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546" y="0"/>
            <a:ext cx="2944971" cy="498056"/>
          </a:xfrm>
          <a:prstGeom prst="rect">
            <a:avLst/>
          </a:prstGeom>
        </p:spPr>
        <p:txBody>
          <a:bodyPr vert="horz" lIns="91458" tIns="45729" rIns="91458" bIns="45729" rtlCol="0"/>
          <a:lstStyle>
            <a:lvl1pPr algn="r">
              <a:defRPr sz="1200"/>
            </a:lvl1pPr>
          </a:lstStyle>
          <a:p>
            <a:fld id="{C4951762-AF94-438D-B0A4-DE6F0BB76EB6}" type="datetimeFigureOut">
              <a:rPr kumimoji="1" lang="ja-JP" altLang="en-US" smtClean="0"/>
              <a:t>2025/8/20</a:t>
            </a:fld>
            <a:endParaRPr kumimoji="1" lang="ja-JP" altLang="en-US"/>
          </a:p>
        </p:txBody>
      </p:sp>
      <p:sp>
        <p:nvSpPr>
          <p:cNvPr id="4" name="スライド イメージ プレースホルダー 3"/>
          <p:cNvSpPr>
            <a:spLocks noGrp="1" noRot="1" noChangeAspect="1"/>
          </p:cNvSpPr>
          <p:nvPr>
            <p:ph type="sldImg" idx="2"/>
          </p:nvPr>
        </p:nvSpPr>
        <p:spPr>
          <a:xfrm>
            <a:off x="420688" y="1239838"/>
            <a:ext cx="5954712" cy="3351212"/>
          </a:xfrm>
          <a:prstGeom prst="rect">
            <a:avLst/>
          </a:prstGeom>
          <a:noFill/>
          <a:ln w="12700">
            <a:solidFill>
              <a:prstClr val="black"/>
            </a:solidFill>
          </a:ln>
        </p:spPr>
        <p:txBody>
          <a:bodyPr vert="horz" lIns="91458" tIns="45729" rIns="91458" bIns="45729" rtlCol="0" anchor="ctr"/>
          <a:lstStyle/>
          <a:p>
            <a:endParaRPr lang="ja-JP" altLang="en-US"/>
          </a:p>
        </p:txBody>
      </p:sp>
      <p:sp>
        <p:nvSpPr>
          <p:cNvPr id="5" name="ノート プレースホルダー 4"/>
          <p:cNvSpPr>
            <a:spLocks noGrp="1"/>
          </p:cNvSpPr>
          <p:nvPr>
            <p:ph type="body" sz="quarter" idx="3"/>
          </p:nvPr>
        </p:nvSpPr>
        <p:spPr>
          <a:xfrm>
            <a:off x="679609" y="4777196"/>
            <a:ext cx="5436870" cy="3908613"/>
          </a:xfrm>
          <a:prstGeom prst="rect">
            <a:avLst/>
          </a:prstGeom>
        </p:spPr>
        <p:txBody>
          <a:bodyPr vert="horz" lIns="91458" tIns="45729" rIns="91458" bIns="4572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28586"/>
            <a:ext cx="2944971" cy="498055"/>
          </a:xfrm>
          <a:prstGeom prst="rect">
            <a:avLst/>
          </a:prstGeom>
        </p:spPr>
        <p:txBody>
          <a:bodyPr vert="horz" lIns="91458" tIns="45729" rIns="91458" bIns="4572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546" y="9428586"/>
            <a:ext cx="2944971" cy="498055"/>
          </a:xfrm>
          <a:prstGeom prst="rect">
            <a:avLst/>
          </a:prstGeom>
        </p:spPr>
        <p:txBody>
          <a:bodyPr vert="horz" lIns="91458" tIns="45729" rIns="91458" bIns="45729" rtlCol="0" anchor="b"/>
          <a:lstStyle>
            <a:lvl1pPr algn="r">
              <a:defRPr sz="1200"/>
            </a:lvl1pPr>
          </a:lstStyle>
          <a:p>
            <a:fld id="{D7ED4DC7-5EF9-40D7-8C18-812DB0C5D0FA}" type="slidenum">
              <a:rPr kumimoji="1" lang="ja-JP" altLang="en-US" smtClean="0"/>
              <a:t>‹#›</a:t>
            </a:fld>
            <a:endParaRPr kumimoji="1" lang="ja-JP" altLang="en-US"/>
          </a:p>
        </p:txBody>
      </p:sp>
    </p:spTree>
    <p:extLst>
      <p:ext uri="{BB962C8B-B14F-4D97-AF65-F5344CB8AC3E}">
        <p14:creationId xmlns:p14="http://schemas.microsoft.com/office/powerpoint/2010/main" val="42064424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7ED4DC7-5EF9-40D7-8C18-812DB0C5D0FA}" type="slidenum">
              <a:rPr kumimoji="1" lang="ja-JP" altLang="en-US" smtClean="0"/>
              <a:t>1</a:t>
            </a:fld>
            <a:endParaRPr kumimoji="1" lang="ja-JP" altLang="en-US"/>
          </a:p>
        </p:txBody>
      </p:sp>
    </p:spTree>
    <p:extLst>
      <p:ext uri="{BB962C8B-B14F-4D97-AF65-F5344CB8AC3E}">
        <p14:creationId xmlns:p14="http://schemas.microsoft.com/office/powerpoint/2010/main" val="227614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県全域で、出向システムへの期待は、各医療圏、病床機能を問わす、期待感をもっていたこと。</a:t>
            </a:r>
          </a:p>
        </p:txBody>
      </p:sp>
      <p:sp>
        <p:nvSpPr>
          <p:cNvPr id="4" name="スライド番号プレースホルダー 3"/>
          <p:cNvSpPr>
            <a:spLocks noGrp="1"/>
          </p:cNvSpPr>
          <p:nvPr>
            <p:ph type="sldNum" sz="quarter" idx="10"/>
          </p:nvPr>
        </p:nvSpPr>
        <p:spPr/>
        <p:txBody>
          <a:bodyPr/>
          <a:lstStyle/>
          <a:p>
            <a:fld id="{A4C42DAB-2315-4BCE-94B8-9B3CD39C077C}" type="slidenum">
              <a:rPr kumimoji="1" lang="ja-JP" altLang="en-US" smtClean="0"/>
              <a:t>12</a:t>
            </a:fld>
            <a:endParaRPr kumimoji="1" lang="ja-JP" altLang="en-US"/>
          </a:p>
        </p:txBody>
      </p:sp>
    </p:spTree>
    <p:extLst>
      <p:ext uri="{BB962C8B-B14F-4D97-AF65-F5344CB8AC3E}">
        <p14:creationId xmlns:p14="http://schemas.microsoft.com/office/powerpoint/2010/main" val="151485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921259" lvl="2" defTabSz="921259"/>
            <a:r>
              <a:rPr lang="ja-JP" altLang="en-US" dirty="0"/>
              <a:t>出向システムに関わる事業があれば</a:t>
            </a:r>
            <a:r>
              <a:rPr lang="en-US" altLang="ja-JP" dirty="0"/>
              <a:t>50</a:t>
            </a:r>
            <a:r>
              <a:rPr lang="ja-JP" altLang="en-US" dirty="0"/>
              <a:t>％の施設が参加したいと、関心が高かったこと。</a:t>
            </a:r>
          </a:p>
        </p:txBody>
      </p:sp>
      <p:sp>
        <p:nvSpPr>
          <p:cNvPr id="4" name="スライド番号プレースホルダー 3"/>
          <p:cNvSpPr>
            <a:spLocks noGrp="1"/>
          </p:cNvSpPr>
          <p:nvPr>
            <p:ph type="sldNum" sz="quarter" idx="10"/>
          </p:nvPr>
        </p:nvSpPr>
        <p:spPr/>
        <p:txBody>
          <a:bodyPr/>
          <a:lstStyle/>
          <a:p>
            <a:fld id="{A4C42DAB-2315-4BCE-94B8-9B3CD39C077C}" type="slidenum">
              <a:rPr kumimoji="1" lang="ja-JP" altLang="en-US" smtClean="0"/>
              <a:t>13</a:t>
            </a:fld>
            <a:endParaRPr kumimoji="1" lang="ja-JP" altLang="en-US"/>
          </a:p>
        </p:txBody>
      </p:sp>
    </p:spTree>
    <p:extLst>
      <p:ext uri="{BB962C8B-B14F-4D97-AF65-F5344CB8AC3E}">
        <p14:creationId xmlns:p14="http://schemas.microsoft.com/office/powerpoint/2010/main" val="3309758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しかしながら、その成功には、この</a:t>
            </a:r>
            <a:r>
              <a:rPr lang="en-US" altLang="ja-JP" dirty="0"/>
              <a:t>3</a:t>
            </a:r>
            <a:r>
              <a:rPr lang="ja-JP" altLang="en-US" dirty="0"/>
              <a:t>点</a:t>
            </a:r>
            <a:endParaRPr lang="en-US" altLang="ja-JP" dirty="0"/>
          </a:p>
          <a:p>
            <a:r>
              <a:rPr lang="ja-JP" altLang="en-US" dirty="0"/>
              <a:t>・人件費の問題</a:t>
            </a:r>
            <a:endParaRPr lang="en-US" altLang="ja-JP" dirty="0"/>
          </a:p>
          <a:p>
            <a:r>
              <a:rPr lang="ja-JP" altLang="en-US" dirty="0"/>
              <a:t>・異なる施設間を行き来する職員の労務管理の整備</a:t>
            </a:r>
            <a:endParaRPr lang="en-US" altLang="ja-JP" dirty="0"/>
          </a:p>
          <a:p>
            <a:r>
              <a:rPr lang="ja-JP" altLang="en-US" dirty="0"/>
              <a:t>・出向時の代替要員の人材確保</a:t>
            </a:r>
            <a:endParaRPr lang="en-US" altLang="ja-JP" dirty="0"/>
          </a:p>
          <a:p>
            <a:r>
              <a:rPr lang="ja-JP" altLang="en-US" dirty="0"/>
              <a:t>の解決が必要であったことが、調査により浮かび上がりました。</a:t>
            </a:r>
            <a:endParaRPr lang="en-US" altLang="ja-JP" dirty="0"/>
          </a:p>
          <a:p>
            <a:endParaRPr lang="en-US" altLang="ja-JP" dirty="0"/>
          </a:p>
          <a:p>
            <a:r>
              <a:rPr lang="ja-JP" altLang="en-US" dirty="0"/>
              <a:t>調査は</a:t>
            </a:r>
            <a:r>
              <a:rPr lang="en-US" altLang="ja-JP" dirty="0"/>
              <a:t>2019</a:t>
            </a:r>
            <a:r>
              <a:rPr lang="ja-JP" altLang="en-US" dirty="0"/>
              <a:t>年ですが、充足や採用状況、また労務管理、人件費問題は変わることなく、むしろより厳しい状況であると、</a:t>
            </a:r>
            <a:r>
              <a:rPr lang="ja-JP" altLang="en-US" dirty="0" err="1"/>
              <a:t>いち</a:t>
            </a:r>
            <a:r>
              <a:rPr lang="ja-JP" altLang="en-US" dirty="0"/>
              <a:t>看護部長としても実感しております。</a:t>
            </a:r>
            <a:endParaRPr lang="en-US" altLang="ja-JP" dirty="0"/>
          </a:p>
          <a:p>
            <a:endParaRPr lang="ja-JP" altLang="en-US" dirty="0"/>
          </a:p>
        </p:txBody>
      </p:sp>
      <p:sp>
        <p:nvSpPr>
          <p:cNvPr id="4" name="スライド番号プレースホルダー 3"/>
          <p:cNvSpPr>
            <a:spLocks noGrp="1"/>
          </p:cNvSpPr>
          <p:nvPr>
            <p:ph type="sldNum" sz="quarter" idx="10"/>
          </p:nvPr>
        </p:nvSpPr>
        <p:spPr/>
        <p:txBody>
          <a:bodyPr/>
          <a:lstStyle/>
          <a:p>
            <a:fld id="{A4C42DAB-2315-4BCE-94B8-9B3CD39C077C}" type="slidenum">
              <a:rPr kumimoji="1" lang="ja-JP" altLang="en-US" smtClean="0"/>
              <a:t>14</a:t>
            </a:fld>
            <a:endParaRPr kumimoji="1" lang="ja-JP" altLang="en-US"/>
          </a:p>
        </p:txBody>
      </p:sp>
    </p:spTree>
    <p:extLst>
      <p:ext uri="{BB962C8B-B14F-4D97-AF65-F5344CB8AC3E}">
        <p14:creationId xmlns:p14="http://schemas.microsoft.com/office/powerpoint/2010/main" val="3640821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a:t>
            </a:r>
            <a:r>
              <a:rPr kumimoji="1" lang="en-US" altLang="ja-JP" dirty="0"/>
              <a:t>7</a:t>
            </a:r>
            <a:r>
              <a:rPr kumimoji="1" lang="ja-JP" altLang="en-US" dirty="0"/>
              <a:t>年で、仕組身の整備も進めてきましたが、なによりニーズや実践を形にして共有することで、県に生の声が届いたのだと感じております。</a:t>
            </a:r>
            <a:endParaRPr kumimoji="1" lang="en-US" altLang="ja-JP" dirty="0"/>
          </a:p>
          <a:p>
            <a:endParaRPr kumimoji="1" lang="en-US" altLang="ja-JP" dirty="0"/>
          </a:p>
          <a:p>
            <a:r>
              <a:rPr kumimoji="1" lang="ja-JP" altLang="en-US" dirty="0"/>
              <a:t>ご来場いただく形式の発表会、県看護部長会の支部会にお邪魔した説明会などを通して、地域看護師のコンセプトに賛同していただく方も増えました。本当に心強かったです。</a:t>
            </a:r>
            <a:endParaRPr kumimoji="1" lang="en-US" altLang="ja-JP" dirty="0"/>
          </a:p>
          <a:p>
            <a:r>
              <a:rPr kumimoji="1" lang="ja-JP" altLang="en-US" dirty="0"/>
              <a:t>施設間を越えてその地域で看護師を育成し定着を図る、新しい発想での看護師育成という、看護師育成のパラダイムシフトのきっかけの一つになったと思います。</a:t>
            </a:r>
          </a:p>
        </p:txBody>
      </p:sp>
      <p:sp>
        <p:nvSpPr>
          <p:cNvPr id="4" name="スライド番号プレースホルダー 3"/>
          <p:cNvSpPr>
            <a:spLocks noGrp="1"/>
          </p:cNvSpPr>
          <p:nvPr>
            <p:ph type="sldNum" sz="quarter" idx="10"/>
          </p:nvPr>
        </p:nvSpPr>
        <p:spPr/>
        <p:txBody>
          <a:bodyPr/>
          <a:lstStyle/>
          <a:p>
            <a:fld id="{D7ED4DC7-5EF9-40D7-8C18-812DB0C5D0FA}" type="slidenum">
              <a:rPr kumimoji="1" lang="ja-JP" altLang="en-US" smtClean="0"/>
              <a:t>15</a:t>
            </a:fld>
            <a:endParaRPr kumimoji="1" lang="ja-JP" altLang="en-US"/>
          </a:p>
        </p:txBody>
      </p:sp>
    </p:spTree>
    <p:extLst>
      <p:ext uri="{BB962C8B-B14F-4D97-AF65-F5344CB8AC3E}">
        <p14:creationId xmlns:p14="http://schemas.microsoft.com/office/powerpoint/2010/main" val="15624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746125"/>
            <a:ext cx="6632575" cy="3732213"/>
          </a:xfrm>
        </p:spPr>
      </p:sp>
      <p:sp>
        <p:nvSpPr>
          <p:cNvPr id="4" name="スライド番号プレースホルダー 3"/>
          <p:cNvSpPr>
            <a:spLocks noGrp="1"/>
          </p:cNvSpPr>
          <p:nvPr>
            <p:ph type="sldNum" sz="quarter" idx="10"/>
          </p:nvPr>
        </p:nvSpPr>
        <p:spPr/>
        <p:txBody>
          <a:bodyPr/>
          <a:lstStyle/>
          <a:p>
            <a:fld id="{59E5F792-5AEC-4057-9768-A55EFE9FE5F3}" type="slidenum">
              <a:rPr kumimoji="1" lang="ja-JP" altLang="en-US" smtClean="0"/>
              <a:t>16</a:t>
            </a:fld>
            <a:endParaRPr kumimoji="1" lang="ja-JP" altLang="en-US" dirty="0"/>
          </a:p>
        </p:txBody>
      </p:sp>
      <p:sp>
        <p:nvSpPr>
          <p:cNvPr id="5" name="ノート プレースホルダー 4">
            <a:extLst>
              <a:ext uri="{FF2B5EF4-FFF2-40B4-BE49-F238E27FC236}">
                <a16:creationId xmlns:a16="http://schemas.microsoft.com/office/drawing/2014/main" id="{8FFEA0F7-8FCB-4392-B1D8-3079F543FFF0}"/>
              </a:ext>
            </a:extLst>
          </p:cNvPr>
          <p:cNvSpPr>
            <a:spLocks noGrp="1"/>
          </p:cNvSpPr>
          <p:nvPr>
            <p:ph type="body" sz="quarter" idx="3"/>
          </p:nvPr>
        </p:nvSpPr>
        <p:spPr/>
        <p:txBody>
          <a:bodyPr/>
          <a:lstStyle/>
          <a:p>
            <a:pPr>
              <a:lnSpc>
                <a:spcPct val="150000"/>
              </a:lnSpc>
            </a:pPr>
            <a:r>
              <a:rPr lang="ja-JP" altLang="en-US" dirty="0">
                <a:latin typeface="ＭＳ 明朝" panose="02020609040205080304" pitchFamily="17" charset="-128"/>
                <a:ea typeface="ＭＳ 明朝" panose="02020609040205080304" pitchFamily="17" charset="-128"/>
              </a:rPr>
              <a:t>私からは、ワーキングが発足してから、事業化に至るまでの経緯をお話しさせていただきます。</a:t>
            </a:r>
          </a:p>
        </p:txBody>
      </p:sp>
    </p:spTree>
    <p:extLst>
      <p:ext uri="{BB962C8B-B14F-4D97-AF65-F5344CB8AC3E}">
        <p14:creationId xmlns:p14="http://schemas.microsoft.com/office/powerpoint/2010/main" val="3979271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ja-JP" altLang="en-US" dirty="0">
                <a:latin typeface="ＭＳ Ｐ明朝" panose="02020600040205080304" pitchFamily="18" charset="-128"/>
                <a:ea typeface="ＭＳ Ｐ明朝" panose="02020600040205080304" pitchFamily="18" charset="-128"/>
              </a:rPr>
              <a:t>日本の人口は、</a:t>
            </a:r>
            <a:r>
              <a:rPr lang="en-US" altLang="ja-JP" dirty="0">
                <a:latin typeface="ＭＳ Ｐ明朝" panose="02020600040205080304" pitchFamily="18" charset="-128"/>
                <a:ea typeface="ＭＳ Ｐ明朝" panose="02020600040205080304" pitchFamily="18" charset="-128"/>
              </a:rPr>
              <a:t>2015</a:t>
            </a:r>
            <a:r>
              <a:rPr lang="ja-JP" altLang="en-US" dirty="0">
                <a:latin typeface="ＭＳ Ｐ明朝" panose="02020600040205080304" pitchFamily="18" charset="-128"/>
                <a:ea typeface="ＭＳ Ｐ明朝" panose="02020600040205080304" pitchFamily="18" charset="-128"/>
              </a:rPr>
              <a:t>年をピークに減少し続けています。</a:t>
            </a:r>
            <a:r>
              <a:rPr lang="en-US" altLang="ja-JP" dirty="0">
                <a:latin typeface="ＭＳ Ｐ明朝" panose="02020600040205080304" pitchFamily="18" charset="-128"/>
                <a:ea typeface="ＭＳ Ｐ明朝" panose="02020600040205080304" pitchFamily="18" charset="-128"/>
              </a:rPr>
              <a:t>2060</a:t>
            </a:r>
            <a:r>
              <a:rPr lang="ja-JP" altLang="en-US" dirty="0">
                <a:latin typeface="ＭＳ Ｐ明朝" panose="02020600040205080304" pitchFamily="18" charset="-128"/>
                <a:ea typeface="ＭＳ Ｐ明朝" panose="02020600040205080304" pitchFamily="18" charset="-128"/>
              </a:rPr>
              <a:t>年には</a:t>
            </a:r>
            <a:r>
              <a:rPr lang="en-US" altLang="ja-JP" dirty="0">
                <a:latin typeface="ＭＳ Ｐ明朝" panose="02020600040205080304" pitchFamily="18" charset="-128"/>
                <a:ea typeface="ＭＳ Ｐ明朝" panose="02020600040205080304" pitchFamily="18" charset="-128"/>
              </a:rPr>
              <a:t>8,600</a:t>
            </a:r>
            <a:r>
              <a:rPr lang="ja-JP" altLang="en-US" dirty="0">
                <a:latin typeface="ＭＳ Ｐ明朝" panose="02020600040205080304" pitchFamily="18" charset="-128"/>
                <a:ea typeface="ＭＳ Ｐ明朝" panose="02020600040205080304" pitchFamily="18" charset="-128"/>
              </a:rPr>
              <a:t>万人まで減少するのではないかと予測されています。高齢化率もますます高くなります。</a:t>
            </a:r>
            <a:endParaRPr lang="en-US" altLang="ja-JP" dirty="0">
              <a:latin typeface="ＭＳ Ｐ明朝" panose="02020600040205080304" pitchFamily="18" charset="-128"/>
              <a:ea typeface="ＭＳ Ｐ明朝" panose="02020600040205080304" pitchFamily="18" charset="-128"/>
            </a:endParaRPr>
          </a:p>
          <a:p>
            <a:pPr>
              <a:lnSpc>
                <a:spcPct val="150000"/>
              </a:lnSpc>
            </a:pPr>
            <a:endParaRPr lang="en-US" altLang="ja-JP" dirty="0">
              <a:latin typeface="ＭＳ Ｐ明朝" panose="02020600040205080304" pitchFamily="18" charset="-128"/>
              <a:ea typeface="ＭＳ Ｐ明朝" panose="02020600040205080304" pitchFamily="18" charset="-128"/>
            </a:endParaRPr>
          </a:p>
          <a:p>
            <a:pPr>
              <a:lnSpc>
                <a:spcPct val="150000"/>
              </a:lnSpc>
            </a:pPr>
            <a:r>
              <a:rPr lang="ja-JP" altLang="en-US" dirty="0">
                <a:latin typeface="ＭＳ Ｐ明朝" panose="02020600040205080304" pitchFamily="18" charset="-128"/>
                <a:ea typeface="ＭＳ Ｐ明朝" panose="02020600040205080304" pitchFamily="18" charset="-128"/>
              </a:rPr>
              <a:t>神奈川県は、</a:t>
            </a:r>
            <a:r>
              <a:rPr lang="en-US" altLang="ja-JP" dirty="0">
                <a:latin typeface="ＭＳ Ｐ明朝" panose="02020600040205080304" pitchFamily="18" charset="-128"/>
                <a:ea typeface="ＭＳ Ｐ明朝" panose="02020600040205080304" pitchFamily="18" charset="-128"/>
              </a:rPr>
              <a:t>2020</a:t>
            </a:r>
            <a:r>
              <a:rPr lang="ja-JP" altLang="en-US" dirty="0">
                <a:latin typeface="ＭＳ Ｐ明朝" panose="02020600040205080304" pitchFamily="18" charset="-128"/>
                <a:ea typeface="ＭＳ Ｐ明朝" panose="02020600040205080304" pitchFamily="18" charset="-128"/>
              </a:rPr>
              <a:t>年までは人の流入もあり、毎年人口が増えていましたが、</a:t>
            </a:r>
            <a:r>
              <a:rPr lang="en-US" altLang="ja-JP" dirty="0">
                <a:latin typeface="ＭＳ Ｐ明朝" panose="02020600040205080304" pitchFamily="18" charset="-128"/>
                <a:ea typeface="ＭＳ Ｐ明朝" panose="02020600040205080304" pitchFamily="18" charset="-128"/>
              </a:rPr>
              <a:t>2021</a:t>
            </a:r>
            <a:r>
              <a:rPr lang="ja-JP" altLang="en-US" dirty="0">
                <a:latin typeface="ＭＳ Ｐ明朝" panose="02020600040205080304" pitchFamily="18" charset="-128"/>
                <a:ea typeface="ＭＳ Ｐ明朝" panose="02020600040205080304" pitchFamily="18" charset="-128"/>
              </a:rPr>
              <a:t>年からは、４年連続で減少しています。</a:t>
            </a:r>
            <a:endParaRPr lang="en-US" altLang="ja-JP" dirty="0">
              <a:latin typeface="ＭＳ Ｐ明朝" panose="02020600040205080304" pitchFamily="18" charset="-128"/>
              <a:ea typeface="ＭＳ Ｐ明朝" panose="02020600040205080304" pitchFamily="18" charset="-128"/>
            </a:endParaRPr>
          </a:p>
          <a:p>
            <a:pPr>
              <a:lnSpc>
                <a:spcPct val="150000"/>
              </a:lnSpc>
            </a:pPr>
            <a:r>
              <a:rPr lang="ja-JP" altLang="en-US" dirty="0">
                <a:latin typeface="ＭＳ Ｐ明朝" panose="02020600040205080304" pitchFamily="18" charset="-128"/>
                <a:ea typeface="ＭＳ Ｐ明朝" panose="02020600040205080304" pitchFamily="18" charset="-128"/>
              </a:rPr>
              <a:t>このような中での</a:t>
            </a:r>
            <a:r>
              <a:rPr kumimoji="1" lang="ja-JP" altLang="en-US" sz="1200" dirty="0">
                <a:latin typeface="ＭＳ Ｐ明朝" panose="02020600040205080304" pitchFamily="18" charset="-128"/>
                <a:ea typeface="ＭＳ Ｐ明朝" panose="02020600040205080304" pitchFamily="18" charset="-128"/>
              </a:rPr>
              <a:t>医療の在り方については、長く、</a:t>
            </a:r>
            <a:r>
              <a:rPr lang="ja-JP" altLang="en-US" dirty="0">
                <a:latin typeface="ＭＳ Ｐ明朝" panose="02020600040205080304" pitchFamily="18" charset="-128"/>
                <a:ea typeface="ＭＳ Ｐ明朝" panose="02020600040205080304" pitchFamily="18" charset="-128"/>
              </a:rPr>
              <a:t>私たちに突き付けられてきた課題でした。</a:t>
            </a:r>
            <a:endParaRPr kumimoji="1" lang="en-US" altLang="ja-JP" sz="1200" dirty="0">
              <a:latin typeface="ＭＳ Ｐ明朝" panose="02020600040205080304" pitchFamily="18" charset="-128"/>
              <a:ea typeface="ＭＳ Ｐ明朝" panose="02020600040205080304" pitchFamily="18" charset="-128"/>
            </a:endParaRPr>
          </a:p>
          <a:p>
            <a:pPr>
              <a:lnSpc>
                <a:spcPct val="150000"/>
              </a:lnSpc>
            </a:pPr>
            <a:endParaRPr lang="en-US" altLang="ja-JP" dirty="0">
              <a:latin typeface="ＭＳ Ｐ明朝" panose="02020600040205080304" pitchFamily="18" charset="-128"/>
              <a:ea typeface="ＭＳ Ｐ明朝" panose="02020600040205080304" pitchFamily="18" charset="-128"/>
            </a:endParaRPr>
          </a:p>
          <a:p>
            <a:pPr>
              <a:lnSpc>
                <a:spcPct val="150000"/>
              </a:lnSpc>
            </a:pPr>
            <a:r>
              <a:rPr lang="ja-JP" altLang="en-US" dirty="0">
                <a:latin typeface="ＭＳ Ｐ明朝" panose="02020600040205080304" pitchFamily="18" charset="-128"/>
                <a:ea typeface="ＭＳ Ｐ明朝" panose="02020600040205080304" pitchFamily="18" charset="-128"/>
              </a:rPr>
              <a:t>自施設の自助努力だけでは、限界が来ています。どうすれば地域の医療をを守ることができるのか。</a:t>
            </a:r>
            <a:endParaRPr lang="en-US" altLang="ja-JP" dirty="0">
              <a:latin typeface="ＭＳ Ｐ明朝" panose="02020600040205080304" pitchFamily="18" charset="-128"/>
              <a:ea typeface="ＭＳ Ｐ明朝" panose="02020600040205080304" pitchFamily="18" charset="-128"/>
            </a:endParaRPr>
          </a:p>
          <a:p>
            <a:pPr>
              <a:lnSpc>
                <a:spcPct val="150000"/>
              </a:lnSpc>
            </a:pPr>
            <a:endParaRPr lang="en-US" altLang="ja-JP" dirty="0">
              <a:latin typeface="ＭＳ Ｐ明朝" panose="02020600040205080304" pitchFamily="18" charset="-128"/>
              <a:ea typeface="ＭＳ Ｐ明朝" panose="02020600040205080304" pitchFamily="18" charset="-128"/>
            </a:endParaRPr>
          </a:p>
          <a:p>
            <a:pPr>
              <a:lnSpc>
                <a:spcPct val="150000"/>
              </a:lnSpc>
            </a:pPr>
            <a:r>
              <a:rPr lang="ja-JP" altLang="en-US" dirty="0">
                <a:latin typeface="ＭＳ Ｐ明朝" panose="02020600040205080304" pitchFamily="18" charset="-128"/>
                <a:ea typeface="ＭＳ Ｐ明朝" panose="02020600040205080304" pitchFamily="18" charset="-128"/>
              </a:rPr>
              <a:t>ということでかながわ地域看護師の検討になるわけです。</a:t>
            </a:r>
            <a:endParaRPr lang="en-US" altLang="ja-JP" dirty="0">
              <a:latin typeface="ＭＳ Ｐ明朝" panose="02020600040205080304" pitchFamily="18" charset="-128"/>
              <a:ea typeface="ＭＳ Ｐ明朝" panose="02020600040205080304" pitchFamily="18" charset="-128"/>
            </a:endParaRPr>
          </a:p>
          <a:p>
            <a:pPr>
              <a:lnSpc>
                <a:spcPct val="150000"/>
              </a:lnSpc>
            </a:pPr>
            <a:endParaRPr kumimoji="1" lang="en-US" altLang="ja-JP" sz="1200" dirty="0">
              <a:latin typeface="ＭＳ Ｐ明朝" panose="02020600040205080304" pitchFamily="18" charset="-128"/>
              <a:ea typeface="ＭＳ Ｐ明朝" panose="02020600040205080304" pitchFamily="18" charset="-128"/>
            </a:endParaRPr>
          </a:p>
          <a:p>
            <a:pPr>
              <a:lnSpc>
                <a:spcPct val="150000"/>
              </a:lnSpc>
            </a:pPr>
            <a:endParaRPr kumimoji="1" lang="ja-JP" altLang="en-US" dirty="0"/>
          </a:p>
        </p:txBody>
      </p:sp>
      <p:sp>
        <p:nvSpPr>
          <p:cNvPr id="4" name="スライド番号プレースホルダー 3"/>
          <p:cNvSpPr>
            <a:spLocks noGrp="1"/>
          </p:cNvSpPr>
          <p:nvPr>
            <p:ph type="sldNum" sz="quarter" idx="5"/>
          </p:nvPr>
        </p:nvSpPr>
        <p:spPr/>
        <p:txBody>
          <a:bodyPr/>
          <a:lstStyle/>
          <a:p>
            <a:fld id="{06A0ACC4-7AE1-427E-9874-EA2D8D273183}" type="slidenum">
              <a:rPr kumimoji="1" lang="ja-JP" altLang="en-US" smtClean="0"/>
              <a:t>17</a:t>
            </a:fld>
            <a:endParaRPr kumimoji="1" lang="ja-JP" altLang="en-US"/>
          </a:p>
        </p:txBody>
      </p:sp>
    </p:spTree>
    <p:extLst>
      <p:ext uri="{BB962C8B-B14F-4D97-AF65-F5344CB8AC3E}">
        <p14:creationId xmlns:p14="http://schemas.microsoft.com/office/powerpoint/2010/main" val="3804176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2088" y="746125"/>
            <a:ext cx="6632575" cy="3732213"/>
          </a:xfrm>
        </p:spPr>
      </p:sp>
      <p:sp>
        <p:nvSpPr>
          <p:cNvPr id="3" name="ノート プレースホルダー 2"/>
          <p:cNvSpPr>
            <a:spLocks noGrp="1"/>
          </p:cNvSpPr>
          <p:nvPr>
            <p:ph type="body" idx="1"/>
          </p:nvPr>
        </p:nvSpPr>
        <p:spPr/>
        <p:txBody>
          <a:bodyPr/>
          <a:lstStyle/>
          <a:p>
            <a:pPr>
              <a:lnSpc>
                <a:spcPct val="150000"/>
              </a:lnSpc>
            </a:pPr>
            <a:r>
              <a:rPr kumimoji="1" lang="ja-JP" altLang="en-US" dirty="0">
                <a:latin typeface="ＭＳ Ｐ明朝" panose="02020600040205080304" pitchFamily="18" charset="-128"/>
                <a:ea typeface="ＭＳ Ｐ明朝" panose="02020600040205080304" pitchFamily="18" charset="-128"/>
              </a:rPr>
              <a:t>読む</a:t>
            </a:r>
            <a:endParaRPr kumimoji="1" lang="en-US" altLang="ja-JP" dirty="0">
              <a:latin typeface="ＭＳ Ｐ明朝" panose="02020600040205080304" pitchFamily="18" charset="-128"/>
              <a:ea typeface="ＭＳ Ｐ明朝" panose="02020600040205080304" pitchFamily="18" charset="-128"/>
            </a:endParaRPr>
          </a:p>
          <a:p>
            <a:pPr>
              <a:lnSpc>
                <a:spcPct val="150000"/>
              </a:lnSpc>
            </a:pPr>
            <a:endParaRPr kumimoji="1" lang="en-US" altLang="ja-JP" dirty="0">
              <a:latin typeface="ＭＳ Ｐ明朝" panose="02020600040205080304" pitchFamily="18" charset="-128"/>
              <a:ea typeface="ＭＳ Ｐ明朝" panose="02020600040205080304" pitchFamily="18" charset="-128"/>
            </a:endParaRPr>
          </a:p>
          <a:p>
            <a:pPr>
              <a:lnSpc>
                <a:spcPct val="150000"/>
              </a:lnSpc>
            </a:pPr>
            <a:r>
              <a:rPr kumimoji="1" lang="ja-JP" altLang="en-US" dirty="0">
                <a:latin typeface="ＭＳ Ｐ明朝" panose="02020600040205080304" pitchFamily="18" charset="-128"/>
                <a:ea typeface="ＭＳ Ｐ明朝" panose="02020600040205080304" pitchFamily="18" charset="-128"/>
              </a:rPr>
              <a:t>連絡協議会ですが、</a:t>
            </a:r>
            <a:endParaRPr kumimoji="1" lang="en-US" altLang="ja-JP" dirty="0">
              <a:latin typeface="ＭＳ Ｐ明朝" panose="02020600040205080304" pitchFamily="18" charset="-128"/>
              <a:ea typeface="ＭＳ Ｐ明朝" panose="02020600040205080304" pitchFamily="18" charset="-128"/>
            </a:endParaRPr>
          </a:p>
          <a:p>
            <a:pPr>
              <a:lnSpc>
                <a:spcPct val="150000"/>
              </a:lnSpc>
            </a:pPr>
            <a:r>
              <a:rPr kumimoji="1" lang="ja-JP" altLang="en-US" dirty="0">
                <a:latin typeface="ＭＳ Ｐ明朝" panose="02020600040205080304" pitchFamily="18" charset="-128"/>
                <a:ea typeface="ＭＳ Ｐ明朝" panose="02020600040205080304" pitchFamily="18" charset="-128"/>
              </a:rPr>
              <a:t>神奈川県</a:t>
            </a:r>
            <a:r>
              <a:rPr lang="ja-JP" altLang="en-US" dirty="0">
                <a:latin typeface="ＭＳ Ｐ明朝" panose="02020600040205080304" pitchFamily="18" charset="-128"/>
                <a:ea typeface="ＭＳ Ｐ明朝" panose="02020600040205080304" pitchFamily="18" charset="-128"/>
              </a:rPr>
              <a:t>で</a:t>
            </a:r>
            <a:r>
              <a:rPr kumimoji="1" lang="ja-JP" altLang="en-US" dirty="0">
                <a:latin typeface="ＭＳ Ｐ明朝" panose="02020600040205080304" pitchFamily="18" charset="-128"/>
                <a:ea typeface="ＭＳ Ｐ明朝" panose="02020600040205080304" pitchFamily="18" charset="-128"/>
              </a:rPr>
              <a:t>は実習病院の確保と拡大、看護教育の発展と実習施設の充実を目指して、</a:t>
            </a:r>
            <a:r>
              <a:rPr lang="en-US" altLang="ja-JP" dirty="0">
                <a:latin typeface="ＭＳ Ｐ明朝" panose="02020600040205080304" pitchFamily="18" charset="-128"/>
                <a:ea typeface="ＭＳ Ｐ明朝" panose="02020600040205080304" pitchFamily="18" charset="-128"/>
              </a:rPr>
              <a:t>1992</a:t>
            </a:r>
            <a:r>
              <a:rPr lang="ja-JP" altLang="en-US" dirty="0">
                <a:latin typeface="ＭＳ Ｐ明朝" panose="02020600040205080304" pitchFamily="18" charset="-128"/>
                <a:ea typeface="ＭＳ Ｐ明朝" panose="02020600040205080304" pitchFamily="18" charset="-128"/>
              </a:rPr>
              <a:t>年に設立されました。</a:t>
            </a:r>
            <a:endParaRPr lang="en-US" altLang="ja-JP" dirty="0">
              <a:latin typeface="ＭＳ Ｐ明朝" panose="02020600040205080304" pitchFamily="18" charset="-128"/>
              <a:ea typeface="ＭＳ Ｐ明朝" panose="02020600040205080304" pitchFamily="18" charset="-128"/>
            </a:endParaRPr>
          </a:p>
          <a:p>
            <a:pPr>
              <a:lnSpc>
                <a:spcPct val="150000"/>
              </a:lnSpc>
            </a:pPr>
            <a:endParaRPr kumimoji="1" lang="en-US" altLang="ja-JP" dirty="0">
              <a:latin typeface="ＭＳ Ｐ明朝" panose="02020600040205080304" pitchFamily="18" charset="-128"/>
              <a:ea typeface="ＭＳ Ｐ明朝" panose="02020600040205080304" pitchFamily="18" charset="-128"/>
            </a:endParaRPr>
          </a:p>
          <a:p>
            <a:pPr>
              <a:lnSpc>
                <a:spcPct val="150000"/>
              </a:lnSpc>
            </a:pP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5"/>
          </p:nvPr>
        </p:nvSpPr>
        <p:spPr/>
        <p:txBody>
          <a:bodyPr/>
          <a:lstStyle/>
          <a:p>
            <a:fld id="{06A0ACC4-7AE1-427E-9874-EA2D8D273183}" type="slidenum">
              <a:rPr kumimoji="1" lang="ja-JP" altLang="en-US" smtClean="0"/>
              <a:t>18</a:t>
            </a:fld>
            <a:endParaRPr kumimoji="1" lang="ja-JP" altLang="en-US"/>
          </a:p>
        </p:txBody>
      </p:sp>
    </p:spTree>
    <p:extLst>
      <p:ext uri="{BB962C8B-B14F-4D97-AF65-F5344CB8AC3E}">
        <p14:creationId xmlns:p14="http://schemas.microsoft.com/office/powerpoint/2010/main" val="3121418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ja-JP" altLang="en-US" dirty="0">
                <a:latin typeface="ＭＳ Ｐ明朝" panose="02020600040205080304" pitchFamily="18" charset="-128"/>
                <a:ea typeface="ＭＳ Ｐ明朝" panose="02020600040205080304" pitchFamily="18" charset="-128"/>
              </a:rPr>
              <a:t>１．２．を読む</a:t>
            </a:r>
            <a:endParaRPr lang="en-US" altLang="ja-JP" dirty="0">
              <a:latin typeface="ＭＳ Ｐ明朝" panose="02020600040205080304" pitchFamily="18" charset="-128"/>
              <a:ea typeface="ＭＳ Ｐ明朝" panose="02020600040205080304" pitchFamily="18" charset="-128"/>
            </a:endParaRPr>
          </a:p>
          <a:p>
            <a:pPr>
              <a:lnSpc>
                <a:spcPct val="150000"/>
              </a:lnSpc>
            </a:pPr>
            <a:endParaRPr lang="en-US" altLang="ja-JP" dirty="0">
              <a:latin typeface="ＭＳ Ｐ明朝" panose="02020600040205080304" pitchFamily="18" charset="-128"/>
              <a:ea typeface="ＭＳ Ｐ明朝" panose="02020600040205080304" pitchFamily="18" charset="-128"/>
            </a:endParaRPr>
          </a:p>
          <a:p>
            <a:pPr>
              <a:lnSpc>
                <a:spcPct val="150000"/>
              </a:lnSpc>
            </a:pPr>
            <a:r>
              <a:rPr lang="ja-JP" altLang="en-US" dirty="0">
                <a:latin typeface="ＭＳ Ｐ明朝" panose="02020600040205080304" pitchFamily="18" charset="-128"/>
                <a:ea typeface="ＭＳ Ｐ明朝" panose="02020600040205080304" pitchFamily="18" charset="-128"/>
              </a:rPr>
              <a:t>地域で連携し育てる、そして離職や</a:t>
            </a:r>
            <a:r>
              <a:rPr kumimoji="1" lang="ja-JP" altLang="en-US" dirty="0">
                <a:latin typeface="ＭＳ Ｐ明朝" panose="02020600040205080304" pitchFamily="18" charset="-128"/>
                <a:ea typeface="ＭＳ Ｐ明朝" panose="02020600040205080304" pitchFamily="18" charset="-128"/>
              </a:rPr>
              <a:t>流出を防ぐ。これが地域の医療・看護を支えることになります。　</a:t>
            </a:r>
            <a:endParaRPr kumimoji="1" lang="en-US" altLang="ja-JP" dirty="0">
              <a:latin typeface="ＭＳ Ｐ明朝" panose="02020600040205080304" pitchFamily="18" charset="-128"/>
              <a:ea typeface="ＭＳ Ｐ明朝" panose="02020600040205080304" pitchFamily="18" charset="-128"/>
            </a:endParaRPr>
          </a:p>
          <a:p>
            <a:pPr>
              <a:lnSpc>
                <a:spcPct val="150000"/>
              </a:lnSpc>
            </a:pPr>
            <a:endParaRPr kumimoji="1" lang="en-US" altLang="ja-JP" dirty="0">
              <a:latin typeface="ＭＳ Ｐ明朝" panose="02020600040205080304" pitchFamily="18" charset="-128"/>
              <a:ea typeface="ＭＳ Ｐ明朝" panose="02020600040205080304" pitchFamily="18" charset="-128"/>
            </a:endParaRPr>
          </a:p>
          <a:p>
            <a:pPr>
              <a:lnSpc>
                <a:spcPct val="150000"/>
              </a:lnSpc>
            </a:pPr>
            <a:r>
              <a:rPr lang="ja-JP" altLang="en-US" dirty="0">
                <a:latin typeface="ＭＳ Ｐ明朝" panose="02020600040205080304" pitchFamily="18" charset="-128"/>
                <a:ea typeface="ＭＳ Ｐ明朝" panose="02020600040205080304" pitchFamily="18" charset="-128"/>
              </a:rPr>
              <a:t>財源やマンパワーといった資源には限りがあり、施設の規模、地域によっても大きな差があります。</a:t>
            </a:r>
            <a:endParaRPr lang="en-US" altLang="ja-JP" dirty="0">
              <a:latin typeface="ＭＳ Ｐ明朝" panose="02020600040205080304" pitchFamily="18" charset="-128"/>
              <a:ea typeface="ＭＳ Ｐ明朝" panose="02020600040205080304" pitchFamily="18" charset="-128"/>
            </a:endParaRPr>
          </a:p>
          <a:p>
            <a:pPr>
              <a:lnSpc>
                <a:spcPct val="150000"/>
              </a:lnSpc>
            </a:pPr>
            <a:endParaRPr lang="en-US" altLang="ja-JP" dirty="0">
              <a:latin typeface="ＭＳ Ｐ明朝" panose="02020600040205080304" pitchFamily="18" charset="-128"/>
              <a:ea typeface="ＭＳ Ｐ明朝" panose="02020600040205080304" pitchFamily="18" charset="-128"/>
            </a:endParaRPr>
          </a:p>
          <a:p>
            <a:pPr>
              <a:lnSpc>
                <a:spcPct val="150000"/>
              </a:lnSpc>
            </a:pPr>
            <a:r>
              <a:rPr lang="ja-JP" altLang="en-US" dirty="0">
                <a:latin typeface="ＭＳ Ｐ明朝" panose="02020600040205080304" pitchFamily="18" charset="-128"/>
                <a:ea typeface="ＭＳ Ｐ明朝" panose="02020600040205080304" pitchFamily="18" charset="-128"/>
              </a:rPr>
              <a:t>こういった現状を、個別に解決するのではなく、地域で連携して、これからの時代を担う看護師を育成したり、キャリアアップを支援して神奈川の医療の質を上げていく。そして、自分たちの地域の取り組みに魅力を感じ、看護を続けていくことができれば、地域の医療を守っていくことができると考えました。</a:t>
            </a:r>
            <a:endParaRPr lang="en-US" altLang="ja-JP"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5"/>
          </p:nvPr>
        </p:nvSpPr>
        <p:spPr/>
        <p:txBody>
          <a:bodyPr/>
          <a:lstStyle/>
          <a:p>
            <a:fld id="{06A0ACC4-7AE1-427E-9874-EA2D8D273183}" type="slidenum">
              <a:rPr kumimoji="1" lang="ja-JP" altLang="en-US" smtClean="0"/>
              <a:t>19</a:t>
            </a:fld>
            <a:endParaRPr kumimoji="1" lang="ja-JP" altLang="en-US"/>
          </a:p>
        </p:txBody>
      </p:sp>
    </p:spTree>
    <p:extLst>
      <p:ext uri="{BB962C8B-B14F-4D97-AF65-F5344CB8AC3E}">
        <p14:creationId xmlns:p14="http://schemas.microsoft.com/office/powerpoint/2010/main" val="3464252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746125"/>
            <a:ext cx="6632575" cy="3732213"/>
          </a:xfrm>
        </p:spPr>
      </p:sp>
      <p:sp>
        <p:nvSpPr>
          <p:cNvPr id="3" name="ノート プレースホルダー 2"/>
          <p:cNvSpPr>
            <a:spLocks noGrp="1"/>
          </p:cNvSpPr>
          <p:nvPr>
            <p:ph type="body" idx="1"/>
          </p:nvPr>
        </p:nvSpPr>
        <p:spPr/>
        <p:txBody>
          <a:bodyPr/>
          <a:lstStyle/>
          <a:p>
            <a:r>
              <a:rPr lang="ja-JP" altLang="en-US" sz="1100" dirty="0">
                <a:latin typeface="ＭＳ 明朝" panose="02020609040205080304" pitchFamily="17" charset="-128"/>
                <a:ea typeface="ＭＳ 明朝" panose="02020609040205080304" pitchFamily="17" charset="-128"/>
              </a:rPr>
              <a:t>取り組み始めてから、今年で７年目を迎えます。地道に検討し実績を積み上げ、ただ前だけ見て進んできました。その経緯をピックアップして、お話しさせていただきます。</a:t>
            </a:r>
            <a:endParaRPr lang="en-US" altLang="ja-JP" sz="1100" dirty="0">
              <a:latin typeface="ＭＳ 明朝" panose="02020609040205080304" pitchFamily="17" charset="-128"/>
              <a:ea typeface="ＭＳ 明朝" panose="02020609040205080304" pitchFamily="17" charset="-128"/>
            </a:endParaRPr>
          </a:p>
          <a:p>
            <a:endParaRPr kumimoji="1" lang="en-US" altLang="ja-JP" sz="1100" dirty="0">
              <a:latin typeface="ＭＳ 明朝" panose="02020609040205080304" pitchFamily="17" charset="-128"/>
              <a:ea typeface="ＭＳ 明朝" panose="02020609040205080304" pitchFamily="17" charset="-128"/>
            </a:endParaRPr>
          </a:p>
          <a:p>
            <a:r>
              <a:rPr kumimoji="1" lang="en-US" altLang="ja-JP" sz="1100" dirty="0">
                <a:latin typeface="ＭＳ 明朝" panose="02020609040205080304" pitchFamily="17" charset="-128"/>
                <a:ea typeface="ＭＳ 明朝" panose="02020609040205080304" pitchFamily="17" charset="-128"/>
              </a:rPr>
              <a:t>2017</a:t>
            </a:r>
            <a:r>
              <a:rPr kumimoji="1" lang="ja-JP" altLang="en-US" sz="1100" dirty="0">
                <a:latin typeface="ＭＳ 明朝" panose="02020609040205080304" pitchFamily="17" charset="-128"/>
                <a:ea typeface="ＭＳ 明朝" panose="02020609040205080304" pitchFamily="17" charset="-128"/>
              </a:rPr>
              <a:t>年</a:t>
            </a:r>
            <a:r>
              <a:rPr lang="ja-JP" altLang="en-US" sz="1100" dirty="0">
                <a:latin typeface="ＭＳ 明朝" panose="02020609040205080304" pitchFamily="17" charset="-128"/>
                <a:ea typeface="ＭＳ 明朝" panose="02020609040205080304" pitchFamily="17" charset="-128"/>
              </a:rPr>
              <a:t>から</a:t>
            </a:r>
            <a:r>
              <a:rPr kumimoji="1" lang="ja-JP" altLang="en-US" sz="1100" dirty="0">
                <a:latin typeface="ＭＳ 明朝" panose="02020609040205080304" pitchFamily="17" charset="-128"/>
                <a:ea typeface="ＭＳ 明朝" panose="02020609040205080304" pitchFamily="17" charset="-128"/>
              </a:rPr>
              <a:t>横浜の２つの病院で人材交流が行われていました。「あそこの病院が困っているから、今うちからナースを出向させているのよ」なんてことを話していました。方や、</a:t>
            </a:r>
            <a:r>
              <a:rPr lang="ja-JP" altLang="en-US" sz="1100" dirty="0">
                <a:latin typeface="ＭＳ 明朝" panose="02020609040205080304" pitchFamily="17" charset="-128"/>
                <a:ea typeface="ＭＳ 明朝" panose="02020609040205080304" pitchFamily="17" charset="-128"/>
              </a:rPr>
              <a:t>これからの医療の在り方を、もっと考えなくていいのだろうかと思い悩んでいる実習病院連絡協議会の担当者がいました。</a:t>
            </a:r>
            <a:endParaRPr kumimoji="1" lang="en-US" altLang="ja-JP" sz="1100" dirty="0">
              <a:latin typeface="ＭＳ 明朝" panose="02020609040205080304" pitchFamily="17" charset="-128"/>
              <a:ea typeface="ＭＳ 明朝" panose="02020609040205080304" pitchFamily="17" charset="-128"/>
            </a:endParaRPr>
          </a:p>
          <a:p>
            <a:endParaRPr lang="en-US" altLang="ja-JP" sz="1100" dirty="0">
              <a:latin typeface="ＭＳ 明朝" panose="02020609040205080304" pitchFamily="17" charset="-128"/>
              <a:ea typeface="ＭＳ 明朝" panose="02020609040205080304" pitchFamily="17" charset="-128"/>
            </a:endParaRPr>
          </a:p>
          <a:p>
            <a:r>
              <a:rPr kumimoji="1" lang="ja-JP" altLang="en-US" sz="1100" dirty="0">
                <a:latin typeface="ＭＳ 明朝" panose="02020609040205080304" pitchFamily="17" charset="-128"/>
                <a:ea typeface="ＭＳ 明朝" panose="02020609040205080304" pitchFamily="17" charset="-128"/>
              </a:rPr>
              <a:t>ここで一気に、「なんとすばらしいことをしているんだ。」これを地域に広めていこうということで、</a:t>
            </a:r>
            <a:r>
              <a:rPr kumimoji="1" lang="en-US" altLang="ja-JP" sz="1100" dirty="0">
                <a:latin typeface="ＭＳ 明朝" panose="02020609040205080304" pitchFamily="17" charset="-128"/>
                <a:ea typeface="ＭＳ 明朝" panose="02020609040205080304" pitchFamily="17" charset="-128"/>
              </a:rPr>
              <a:t>2019</a:t>
            </a:r>
            <a:r>
              <a:rPr kumimoji="1" lang="ja-JP" altLang="en-US" sz="1100" dirty="0">
                <a:latin typeface="ＭＳ 明朝" panose="02020609040205080304" pitchFamily="17" charset="-128"/>
                <a:ea typeface="ＭＳ 明朝" panose="02020609040205080304" pitchFamily="17" charset="-128"/>
              </a:rPr>
              <a:t>年の</a:t>
            </a:r>
            <a:r>
              <a:rPr kumimoji="1" lang="en-US" altLang="ja-JP" sz="1100" dirty="0">
                <a:latin typeface="ＭＳ 明朝" panose="02020609040205080304" pitchFamily="17" charset="-128"/>
                <a:ea typeface="ＭＳ 明朝" panose="02020609040205080304" pitchFamily="17" charset="-128"/>
              </a:rPr>
              <a:t>11</a:t>
            </a:r>
            <a:r>
              <a:rPr kumimoji="1" lang="ja-JP" altLang="en-US" sz="1100" dirty="0">
                <a:latin typeface="ＭＳ 明朝" panose="02020609040205080304" pitchFamily="17" charset="-128"/>
                <a:ea typeface="ＭＳ 明朝" panose="02020609040205080304" pitchFamily="17" charset="-128"/>
              </a:rPr>
              <a:t>月に実習病院連絡協議会の下部組織として、ワーキングメンバーが選出されました。具体化してきたところで、予算要望を始めましたが、これは</a:t>
            </a:r>
            <a:r>
              <a:rPr kumimoji="1" lang="en-US" altLang="ja-JP" sz="1100" dirty="0">
                <a:latin typeface="ＭＳ 明朝" panose="02020609040205080304" pitchFamily="17" charset="-128"/>
                <a:ea typeface="ＭＳ 明朝" panose="02020609040205080304" pitchFamily="17" charset="-128"/>
              </a:rPr>
              <a:t>2023</a:t>
            </a:r>
            <a:r>
              <a:rPr kumimoji="1" lang="ja-JP" altLang="en-US" sz="1100" dirty="0">
                <a:latin typeface="ＭＳ 明朝" panose="02020609040205080304" pitchFamily="17" charset="-128"/>
                <a:ea typeface="ＭＳ 明朝" panose="02020609040205080304" pitchFamily="17" charset="-128"/>
              </a:rPr>
              <a:t>年まで</a:t>
            </a:r>
            <a:r>
              <a:rPr kumimoji="1" lang="en-US" altLang="ja-JP" sz="1100" dirty="0">
                <a:latin typeface="ＭＳ 明朝" panose="02020609040205080304" pitchFamily="17" charset="-128"/>
                <a:ea typeface="ＭＳ 明朝" panose="02020609040205080304" pitchFamily="17" charset="-128"/>
              </a:rPr>
              <a:t>4</a:t>
            </a:r>
            <a:r>
              <a:rPr kumimoji="1" lang="ja-JP" altLang="en-US" sz="1100" dirty="0">
                <a:latin typeface="ＭＳ 明朝" panose="02020609040205080304" pitchFamily="17" charset="-128"/>
                <a:ea typeface="ＭＳ 明朝" panose="02020609040205080304" pitchFamily="17" charset="-128"/>
              </a:rPr>
              <a:t>年かかりました。</a:t>
            </a:r>
            <a:r>
              <a:rPr kumimoji="1" lang="en-US" altLang="ja-JP" sz="1100" dirty="0">
                <a:latin typeface="ＭＳ 明朝" panose="02020609040205080304" pitchFamily="17" charset="-128"/>
                <a:ea typeface="ＭＳ 明朝" panose="02020609040205080304" pitchFamily="17" charset="-128"/>
              </a:rPr>
              <a:t>2021</a:t>
            </a:r>
            <a:r>
              <a:rPr kumimoji="1" lang="ja-JP" altLang="en-US" sz="1100" dirty="0">
                <a:latin typeface="ＭＳ 明朝" panose="02020609040205080304" pitchFamily="17" charset="-128"/>
                <a:ea typeface="ＭＳ 明朝" panose="02020609040205080304" pitchFamily="17" charset="-128"/>
              </a:rPr>
              <a:t>年にやっと行政との検討会が始まりました。</a:t>
            </a:r>
            <a:endParaRPr kumimoji="1" lang="en-US" altLang="ja-JP" sz="1100" dirty="0">
              <a:latin typeface="ＭＳ 明朝" panose="02020609040205080304" pitchFamily="17" charset="-128"/>
              <a:ea typeface="ＭＳ 明朝" panose="02020609040205080304" pitchFamily="17" charset="-128"/>
            </a:endParaRPr>
          </a:p>
          <a:p>
            <a:endParaRPr lang="en-US" altLang="ja-JP" sz="1100" dirty="0">
              <a:latin typeface="ＭＳ 明朝" panose="02020609040205080304" pitchFamily="17" charset="-128"/>
              <a:ea typeface="ＭＳ 明朝" panose="02020609040205080304" pitchFamily="17" charset="-128"/>
            </a:endParaRPr>
          </a:p>
          <a:p>
            <a:r>
              <a:rPr lang="ja-JP" altLang="en-US" sz="1100" dirty="0">
                <a:latin typeface="ＭＳ 明朝" panose="02020609040205080304" pitchFamily="17" charset="-128"/>
                <a:ea typeface="ＭＳ 明朝" panose="02020609040205080304" pitchFamily="17" charset="-128"/>
              </a:rPr>
              <a:t>でも、予算がを待つと遅れてしまうと考え、まず、２施設で取り組んでみました。その後</a:t>
            </a:r>
            <a:r>
              <a:rPr lang="en-US" altLang="ja-JP" sz="1100" dirty="0">
                <a:latin typeface="ＭＳ 明朝" panose="02020609040205080304" pitchFamily="17" charset="-128"/>
                <a:ea typeface="ＭＳ 明朝" panose="02020609040205080304" pitchFamily="17" charset="-128"/>
              </a:rPr>
              <a:t>2024</a:t>
            </a:r>
            <a:r>
              <a:rPr lang="ja-JP" altLang="en-US" sz="1100" dirty="0">
                <a:latin typeface="ＭＳ 明朝" panose="02020609040205080304" pitchFamily="17" charset="-128"/>
                <a:ea typeface="ＭＳ 明朝" panose="02020609040205080304" pitchFamily="17" charset="-128"/>
              </a:rPr>
              <a:t>年にガイドが完成し、ガイドに沿って更に２施設で実施しました。</a:t>
            </a:r>
            <a:endParaRPr lang="en-US" altLang="ja-JP" sz="1100" dirty="0">
              <a:latin typeface="ＭＳ 明朝" panose="02020609040205080304" pitchFamily="17" charset="-128"/>
              <a:ea typeface="ＭＳ 明朝" panose="02020609040205080304" pitchFamily="17" charset="-128"/>
            </a:endParaRPr>
          </a:p>
          <a:p>
            <a:endParaRPr kumimoji="1" lang="en-US" altLang="ja-JP" sz="1100" dirty="0">
              <a:latin typeface="ＭＳ 明朝" panose="02020609040205080304" pitchFamily="17" charset="-128"/>
              <a:ea typeface="ＭＳ 明朝" panose="02020609040205080304" pitchFamily="17" charset="-128"/>
            </a:endParaRPr>
          </a:p>
          <a:p>
            <a:r>
              <a:rPr lang="en-US" altLang="ja-JP" sz="1100" dirty="0">
                <a:latin typeface="ＭＳ 明朝" panose="02020609040205080304" pitchFamily="17" charset="-128"/>
                <a:ea typeface="ＭＳ 明朝" panose="02020609040205080304" pitchFamily="17" charset="-128"/>
              </a:rPr>
              <a:t>2024</a:t>
            </a:r>
            <a:r>
              <a:rPr lang="ja-JP" altLang="en-US" sz="1100" dirty="0">
                <a:latin typeface="ＭＳ 明朝" panose="02020609040205080304" pitchFamily="17" charset="-128"/>
                <a:ea typeface="ＭＳ 明朝" panose="02020609040205080304" pitchFamily="17" charset="-128"/>
              </a:rPr>
              <a:t>年、昨年、第８次保健医療計画に位置付けられ、今年４月に事業化が開始となりました。その間、人材交流の成果共有会を継続し、</a:t>
            </a:r>
            <a:r>
              <a:rPr kumimoji="1" lang="ja-JP" altLang="en-US" sz="1100" dirty="0">
                <a:latin typeface="ＭＳ 明朝" panose="02020609040205080304" pitchFamily="17" charset="-128"/>
                <a:ea typeface="ＭＳ 明朝" panose="02020609040205080304" pitchFamily="17" charset="-128"/>
              </a:rPr>
              <a:t>神奈川県看護部長会、これは全国で神奈川県しかないと思うが、看護部長が一堂に会して、研鑽する場があります。この会で説明したり、</a:t>
            </a:r>
            <a:r>
              <a:rPr lang="ja-JP" altLang="en-US" sz="1100" dirty="0">
                <a:latin typeface="ＭＳ 明朝" panose="02020609040205080304" pitchFamily="17" charset="-128"/>
                <a:ea typeface="ＭＳ 明朝" panose="02020609040205080304" pitchFamily="17" charset="-128"/>
              </a:rPr>
              <a:t>各地区に出向いてご理解を得るよう説明を重ねました。</a:t>
            </a:r>
            <a:endParaRPr kumimoji="1" lang="en-US" altLang="ja-JP" sz="1100" dirty="0">
              <a:latin typeface="ＭＳ 明朝" panose="02020609040205080304" pitchFamily="17" charset="-128"/>
              <a:ea typeface="ＭＳ 明朝" panose="02020609040205080304" pitchFamily="17" charset="-128"/>
            </a:endParaRPr>
          </a:p>
          <a:p>
            <a:endParaRPr lang="en-US" altLang="ja-JP" sz="1100" dirty="0">
              <a:latin typeface="ＭＳ 明朝" panose="02020609040205080304" pitchFamily="17" charset="-128"/>
              <a:ea typeface="ＭＳ 明朝" panose="02020609040205080304" pitchFamily="17" charset="-128"/>
            </a:endParaRPr>
          </a:p>
          <a:p>
            <a:r>
              <a:rPr lang="ja-JP" altLang="en-US" sz="1100" dirty="0">
                <a:latin typeface="ＭＳ 明朝" panose="02020609040205080304" pitchFamily="17" charset="-128"/>
                <a:ea typeface="ＭＳ 明朝" panose="02020609040205080304" pitchFamily="17" charset="-128"/>
              </a:rPr>
              <a:t>今年は、出向元、出す側は</a:t>
            </a:r>
            <a:r>
              <a:rPr lang="en-US" altLang="ja-JP" sz="1100" dirty="0">
                <a:latin typeface="ＭＳ 明朝" panose="02020609040205080304" pitchFamily="17" charset="-128"/>
                <a:ea typeface="ＭＳ 明朝" panose="02020609040205080304" pitchFamily="17" charset="-128"/>
              </a:rPr>
              <a:t>11</a:t>
            </a:r>
            <a:r>
              <a:rPr lang="ja-JP" altLang="en-US" sz="1100" dirty="0">
                <a:latin typeface="ＭＳ 明朝" panose="02020609040205080304" pitchFamily="17" charset="-128"/>
                <a:ea typeface="ＭＳ 明朝" panose="02020609040205080304" pitchFamily="17" charset="-128"/>
              </a:rPr>
              <a:t>施設、出向先、受ける側は</a:t>
            </a:r>
            <a:r>
              <a:rPr lang="en-US" altLang="ja-JP" sz="1100" dirty="0">
                <a:latin typeface="ＭＳ 明朝" panose="02020609040205080304" pitchFamily="17" charset="-128"/>
                <a:ea typeface="ＭＳ 明朝" panose="02020609040205080304" pitchFamily="17" charset="-128"/>
              </a:rPr>
              <a:t>15</a:t>
            </a:r>
            <a:r>
              <a:rPr lang="ja-JP" altLang="en-US" sz="1100" dirty="0">
                <a:latin typeface="ＭＳ 明朝" panose="02020609040205080304" pitchFamily="17" charset="-128"/>
                <a:ea typeface="ＭＳ 明朝" panose="02020609040205080304" pitchFamily="17" charset="-128"/>
              </a:rPr>
              <a:t>施設で動き始めます。</a:t>
            </a:r>
            <a:endParaRPr lang="en-US" altLang="ja-JP" sz="1100" dirty="0">
              <a:latin typeface="ＭＳ 明朝" panose="02020609040205080304" pitchFamily="17" charset="-128"/>
              <a:ea typeface="ＭＳ 明朝" panose="02020609040205080304" pitchFamily="17" charset="-128"/>
            </a:endParaRPr>
          </a:p>
          <a:p>
            <a:endParaRPr kumimoji="1" lang="ja-JP" altLang="en-US" sz="11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ACC4-7AE1-427E-9874-EA2D8D27318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08442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ja-JP" altLang="en-US" dirty="0">
                <a:latin typeface="ＭＳ 明朝" panose="02020609040205080304" pitchFamily="17" charset="-128"/>
                <a:ea typeface="ＭＳ 明朝" panose="02020609040205080304" pitchFamily="17" charset="-128"/>
              </a:rPr>
              <a:t>目先の課題はいっぱいありますが、これからは、医師以上に看護師の雇用が深刻になるといわれています。後期高齢者の急増、若者人口が急激に減少することで、医療の人材不足がますます深刻化します。</a:t>
            </a:r>
            <a:endParaRPr lang="en-US" altLang="ja-JP" dirty="0">
              <a:latin typeface="ＭＳ 明朝" panose="02020609040205080304" pitchFamily="17" charset="-128"/>
              <a:ea typeface="ＭＳ 明朝" panose="02020609040205080304" pitchFamily="17" charset="-128"/>
            </a:endParaRPr>
          </a:p>
          <a:p>
            <a:pPr>
              <a:lnSpc>
                <a:spcPct val="150000"/>
              </a:lnSpc>
            </a:pPr>
            <a:endParaRPr lang="en-US" altLang="ja-JP" dirty="0">
              <a:latin typeface="ＭＳ 明朝" panose="02020609040205080304" pitchFamily="17" charset="-128"/>
              <a:ea typeface="ＭＳ 明朝" panose="02020609040205080304" pitchFamily="17" charset="-128"/>
            </a:endParaRPr>
          </a:p>
          <a:p>
            <a:pPr>
              <a:lnSpc>
                <a:spcPct val="150000"/>
              </a:lnSpc>
            </a:pPr>
            <a:r>
              <a:rPr lang="ja-JP" altLang="en-US" dirty="0">
                <a:latin typeface="ＭＳ 明朝" panose="02020609040205080304" pitchFamily="17" charset="-128"/>
                <a:ea typeface="ＭＳ 明朝" panose="02020609040205080304" pitchFamily="17" charset="-128"/>
              </a:rPr>
              <a:t>いかに地域の人材を育てて、能力を高めるかが重要になってくると考えます。そして、地域で隙間のない医療を提供するためには、地域の施設間のの連携が重要になります。管理者が思考をシフトさせ、実践しようなんてことは、難しいことを言っているかもしれません。</a:t>
            </a:r>
            <a:endParaRPr lang="en-US" altLang="ja-JP" dirty="0">
              <a:latin typeface="ＭＳ 明朝" panose="02020609040205080304" pitchFamily="17" charset="-128"/>
              <a:ea typeface="ＭＳ 明朝" panose="02020609040205080304" pitchFamily="17" charset="-128"/>
            </a:endParaRPr>
          </a:p>
          <a:p>
            <a:pPr>
              <a:lnSpc>
                <a:spcPct val="150000"/>
              </a:lnSpc>
            </a:pPr>
            <a:r>
              <a:rPr lang="ja-JP" altLang="en-US" dirty="0">
                <a:latin typeface="ＭＳ 明朝" panose="02020609040205080304" pitchFamily="17" charset="-128"/>
                <a:ea typeface="ＭＳ 明朝" panose="02020609040205080304" pitchFamily="17" charset="-128"/>
              </a:rPr>
              <a:t>しかし、未来は待ってくれません。地域の医療を支えるために、今こそ決断し、信じることに向かって行動する時だと思っています。</a:t>
            </a:r>
            <a:endParaRPr lang="en-US" altLang="ja-JP" dirty="0">
              <a:latin typeface="ＭＳ 明朝" panose="02020609040205080304" pitchFamily="17" charset="-128"/>
              <a:ea typeface="ＭＳ 明朝" panose="02020609040205080304" pitchFamily="17" charset="-128"/>
            </a:endParaRPr>
          </a:p>
          <a:p>
            <a:pPr>
              <a:lnSpc>
                <a:spcPct val="150000"/>
              </a:lnSpc>
            </a:pPr>
            <a:endParaRPr kumimoji="1" lang="en-US" altLang="ja-JP" dirty="0">
              <a:latin typeface="ＭＳ 明朝" panose="02020609040205080304" pitchFamily="17" charset="-128"/>
              <a:ea typeface="ＭＳ 明朝" panose="02020609040205080304" pitchFamily="17" charset="-128"/>
            </a:endParaRPr>
          </a:p>
          <a:p>
            <a:pPr>
              <a:lnSpc>
                <a:spcPct val="150000"/>
              </a:lnSpc>
            </a:pPr>
            <a:r>
              <a:rPr kumimoji="1" lang="ja-JP" altLang="en-US" dirty="0">
                <a:latin typeface="ＭＳ 明朝" panose="02020609040205080304" pitchFamily="17" charset="-128"/>
                <a:ea typeface="ＭＳ 明朝" panose="02020609040205080304" pitchFamily="17" charset="-128"/>
              </a:rPr>
              <a:t>出向者を体験した人は確実に成長しています。そして、一人の学びを組織の学びにつなげています。これから先は、地域全体の成長につなげ、地域の医療を守ることにつながる</a:t>
            </a:r>
            <a:r>
              <a:rPr lang="ja-JP" altLang="en-US" dirty="0">
                <a:latin typeface="ＭＳ 明朝" panose="02020609040205080304" pitchFamily="17" charset="-128"/>
                <a:ea typeface="ＭＳ 明朝" panose="02020609040205080304" pitchFamily="17" charset="-128"/>
              </a:rPr>
              <a:t>、と私たちは信じて取り組んでいます。</a:t>
            </a:r>
            <a:endParaRPr kumimoji="1" lang="en-US" altLang="ja-JP" dirty="0">
              <a:latin typeface="ＭＳ 明朝" panose="02020609040205080304" pitchFamily="17" charset="-128"/>
              <a:ea typeface="ＭＳ 明朝" panose="02020609040205080304" pitchFamily="17" charset="-128"/>
            </a:endParaRPr>
          </a:p>
          <a:p>
            <a:pPr>
              <a:lnSpc>
                <a:spcPct val="150000"/>
              </a:lnSpc>
            </a:pPr>
            <a:r>
              <a:rPr lang="ja-JP" altLang="en-US" dirty="0">
                <a:latin typeface="ＭＳ 明朝" panose="02020609040205080304" pitchFamily="17" charset="-128"/>
                <a:ea typeface="ＭＳ 明朝" panose="02020609040205080304" pitchFamily="17" charset="-128"/>
              </a:rPr>
              <a:t>その人材交流の実際については、次にバトンタッチさせていただきます。</a:t>
            </a:r>
            <a:endParaRPr lang="en-US" altLang="ja-JP" dirty="0">
              <a:latin typeface="ＭＳ 明朝" panose="02020609040205080304" pitchFamily="17" charset="-128"/>
              <a:ea typeface="ＭＳ 明朝" panose="02020609040205080304" pitchFamily="17" charset="-128"/>
            </a:endParaRPr>
          </a:p>
          <a:p>
            <a:pPr>
              <a:lnSpc>
                <a:spcPct val="150000"/>
              </a:lnSpc>
            </a:pPr>
            <a:endParaRPr kumimoji="1" lang="en-US" altLang="ja-JP" dirty="0">
              <a:latin typeface="ＭＳ 明朝" panose="02020609040205080304" pitchFamily="17" charset="-128"/>
              <a:ea typeface="ＭＳ 明朝" panose="02020609040205080304" pitchFamily="17" charset="-128"/>
            </a:endParaRPr>
          </a:p>
          <a:p>
            <a:pPr>
              <a:lnSpc>
                <a:spcPct val="150000"/>
              </a:lnSpc>
            </a:pPr>
            <a:endParaRPr kumimoji="1"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06A0ACC4-7AE1-427E-9874-EA2D8D273183}" type="slidenum">
              <a:rPr kumimoji="1" lang="ja-JP" altLang="en-US" smtClean="0"/>
              <a:t>21</a:t>
            </a:fld>
            <a:endParaRPr kumimoji="1" lang="ja-JP" altLang="en-US"/>
          </a:p>
        </p:txBody>
      </p:sp>
    </p:spTree>
    <p:extLst>
      <p:ext uri="{BB962C8B-B14F-4D97-AF65-F5344CB8AC3E}">
        <p14:creationId xmlns:p14="http://schemas.microsoft.com/office/powerpoint/2010/main" val="1513513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開示すべき</a:t>
            </a:r>
            <a:r>
              <a:rPr kumimoji="1" lang="en-US" altLang="ja-JP" dirty="0">
                <a:latin typeface="ＭＳ 明朝" panose="02020609040205080304" pitchFamily="17" charset="-128"/>
                <a:ea typeface="ＭＳ 明朝" panose="02020609040205080304" pitchFamily="17" charset="-128"/>
              </a:rPr>
              <a:t>COI</a:t>
            </a:r>
            <a:r>
              <a:rPr kumimoji="1" lang="ja-JP" altLang="en-US" dirty="0">
                <a:latin typeface="ＭＳ 明朝" panose="02020609040205080304" pitchFamily="17" charset="-128"/>
                <a:ea typeface="ＭＳ 明朝" panose="02020609040205080304" pitchFamily="17" charset="-128"/>
              </a:rPr>
              <a:t>はございません。</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5F792-5AEC-4057-9768-A55EFE9FE5F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89016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a:extLst>
              <a:ext uri="{FF2B5EF4-FFF2-40B4-BE49-F238E27FC236}">
                <a16:creationId xmlns:a16="http://schemas.microsoft.com/office/drawing/2014/main" id="{9242EE0F-BAD3-4704-9B1B-79DD28F9CD48}"/>
              </a:ext>
            </a:extLst>
          </p:cNvPr>
          <p:cNvSpPr>
            <a:spLocks noGrp="1" noRot="1" noChangeAspect="1" noTextEdit="1"/>
          </p:cNvSpPr>
          <p:nvPr>
            <p:ph type="sldImg"/>
          </p:nvPr>
        </p:nvSpPr>
        <p:spPr bwMode="auto">
          <a:xfrm>
            <a:off x="431800" y="1247775"/>
            <a:ext cx="5991225" cy="3370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a:extLst>
              <a:ext uri="{FF2B5EF4-FFF2-40B4-BE49-F238E27FC236}">
                <a16:creationId xmlns:a16="http://schemas.microsoft.com/office/drawing/2014/main" id="{50AB0AFD-9CCE-4ABC-9F93-761BD2F3E5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6148" name="スライド番号プレースホルダー 3">
            <a:extLst>
              <a:ext uri="{FF2B5EF4-FFF2-40B4-BE49-F238E27FC236}">
                <a16:creationId xmlns:a16="http://schemas.microsoft.com/office/drawing/2014/main" id="{5E1E2133-22E4-4079-9CE6-EE137F94D5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B28FCA9-3020-4D8D-8354-A18FE49CA8EB}" type="slidenum">
              <a:rPr lang="ja-JP" altLang="en-US" smtClean="0"/>
              <a:pPr/>
              <a:t>22</a:t>
            </a:fld>
            <a:endParaRPr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事業評価のための成果指標について</a:t>
            </a:r>
            <a:endParaRPr kumimoji="1" lang="en-US" altLang="ja-JP" dirty="0"/>
          </a:p>
          <a:p>
            <a:r>
              <a:rPr kumimoji="1" lang="ja-JP" altLang="en-US" dirty="0"/>
              <a:t>変化する人口動態＝医療看護介護</a:t>
            </a:r>
            <a:r>
              <a:rPr kumimoji="1" lang="ja-JP" altLang="en-US" b="1" dirty="0"/>
              <a:t>ニーズの変化時代</a:t>
            </a:r>
            <a:r>
              <a:rPr kumimoji="1" lang="ja-JP" altLang="en-US" dirty="0"/>
              <a:t>の「かながわ地域看護師」のキャリア支援・育成の更なる在り方は？</a:t>
            </a:r>
            <a:endParaRPr kumimoji="1" lang="en-US" altLang="ja-JP" dirty="0"/>
          </a:p>
          <a:p>
            <a:r>
              <a:rPr lang="ja-JP" altLang="en-US" b="1" dirty="0"/>
              <a:t>医療</a:t>
            </a:r>
            <a:r>
              <a:rPr lang="en-US" altLang="ja-JP" b="1" dirty="0"/>
              <a:t>-</a:t>
            </a:r>
            <a:r>
              <a:rPr lang="ja-JP" altLang="en-US" b="1" dirty="0"/>
              <a:t>介護連携</a:t>
            </a:r>
            <a:r>
              <a:rPr lang="en-US" altLang="ja-JP" b="1" dirty="0"/>
              <a:t>/</a:t>
            </a:r>
            <a:r>
              <a:rPr lang="ja-JP" altLang="en-US" b="1" dirty="0"/>
              <a:t>病院</a:t>
            </a:r>
            <a:r>
              <a:rPr lang="en-US" altLang="ja-JP" b="1" dirty="0"/>
              <a:t>-</a:t>
            </a:r>
            <a:r>
              <a:rPr lang="ja-JP" altLang="en-US" b="1" dirty="0"/>
              <a:t>在宅（訪問）連携</a:t>
            </a:r>
            <a:r>
              <a:rPr lang="ja-JP" altLang="en-US" dirty="0"/>
              <a:t>を進める「かながわ地域看護師」であるためには？</a:t>
            </a:r>
            <a:endParaRPr lang="en-US" altLang="ja-JP" dirty="0"/>
          </a:p>
          <a:p>
            <a:r>
              <a:rPr lang="ja-JP" altLang="en-US" dirty="0"/>
              <a:t>看護師の県内の</a:t>
            </a:r>
            <a:r>
              <a:rPr lang="ja-JP" altLang="en-US" b="1" dirty="0"/>
              <a:t>地域や診療科（病床機能）偏在</a:t>
            </a:r>
            <a:r>
              <a:rPr lang="ja-JP" altLang="en-US" dirty="0"/>
              <a:t>の緩和につなげるには？</a:t>
            </a:r>
            <a:endParaRPr lang="en-US" altLang="ja-JP" dirty="0"/>
          </a:p>
          <a:p>
            <a:r>
              <a:rPr lang="ja-JP" altLang="en-US" dirty="0"/>
              <a:t>養成校と一体になった</a:t>
            </a:r>
            <a:r>
              <a:rPr lang="ja-JP" altLang="en-US" b="1" dirty="0"/>
              <a:t>基礎教育と臨床教育の協働（養成型）</a:t>
            </a:r>
            <a:r>
              <a:rPr lang="ja-JP" altLang="en-US" dirty="0"/>
              <a:t>の更なる推進のためには？</a:t>
            </a:r>
            <a:endParaRPr lang="en-US" altLang="ja-JP" dirty="0"/>
          </a:p>
          <a:p>
            <a:endParaRPr kumimoji="1" lang="en-US" altLang="ja-JP" dirty="0"/>
          </a:p>
          <a:p>
            <a:endParaRPr kumimoji="1" lang="en-US" altLang="ja-JP" dirty="0"/>
          </a:p>
          <a:p>
            <a:endParaRPr kumimoji="1" lang="en-US" altLang="ja-JP" dirty="0"/>
          </a:p>
          <a:p>
            <a:endParaRPr kumimoji="1" lang="en-US" altLang="ja-JP" dirty="0"/>
          </a:p>
          <a:p>
            <a:r>
              <a:rPr kumimoji="1" lang="ja-JP" altLang="en-US" dirty="0"/>
              <a:t>この神奈川地域看護師は、まだ発展途中です。</a:t>
            </a:r>
            <a:endParaRPr kumimoji="1" lang="en-US" altLang="ja-JP" dirty="0"/>
          </a:p>
          <a:p>
            <a:r>
              <a:rPr kumimoji="1" lang="ja-JP" altLang="en-US" dirty="0"/>
              <a:t>・今後も続く医療ニーズの変化への対応</a:t>
            </a:r>
            <a:endParaRPr kumimoji="1" lang="en-US" altLang="ja-JP" dirty="0"/>
          </a:p>
          <a:p>
            <a:r>
              <a:rPr kumimoji="1" lang="ja-JP" altLang="en-US" dirty="0"/>
              <a:t>・病院間の</a:t>
            </a:r>
            <a:r>
              <a:rPr kumimoji="1" lang="ja-JP" altLang="en-US" dirty="0" err="1"/>
              <a:t>看看</a:t>
            </a:r>
            <a:r>
              <a:rPr kumimoji="1" lang="ja-JP" altLang="en-US" dirty="0"/>
              <a:t>連携を越えた取り組み</a:t>
            </a:r>
            <a:endParaRPr kumimoji="1" lang="en-US" altLang="ja-JP" dirty="0"/>
          </a:p>
          <a:p>
            <a:r>
              <a:rPr kumimoji="1" lang="ja-JP" altLang="en-US" dirty="0"/>
              <a:t>・地域偏在</a:t>
            </a:r>
            <a:endParaRPr kumimoji="1" lang="en-US" altLang="ja-JP" dirty="0"/>
          </a:p>
          <a:p>
            <a:r>
              <a:rPr kumimoji="1" lang="ja-JP" altLang="en-US" dirty="0"/>
              <a:t>・病床機能偏在</a:t>
            </a:r>
            <a:endParaRPr kumimoji="1" lang="en-US" altLang="ja-JP" dirty="0"/>
          </a:p>
          <a:p>
            <a:r>
              <a:rPr kumimoji="1" lang="ja-JP" altLang="en-US" dirty="0"/>
              <a:t>・基礎教育との協働　などまだ解決すべき課題の取り組み途中です。</a:t>
            </a:r>
            <a:endParaRPr kumimoji="1" lang="en-US" altLang="ja-JP" dirty="0"/>
          </a:p>
          <a:p>
            <a:r>
              <a:rPr kumimoji="1" lang="ja-JP" altLang="en-US" dirty="0"/>
              <a:t>この解決をとおして、県民の安心と未来を看護職として実現するまで、もう少し皆さんのお力と知恵を貸してください。</a:t>
            </a:r>
            <a:endParaRPr kumimoji="1" lang="en-US" altLang="ja-JP" dirty="0"/>
          </a:p>
          <a:p>
            <a:endParaRPr kumimoji="1" lang="en-US" altLang="ja-JP" dirty="0"/>
          </a:p>
          <a:p>
            <a:r>
              <a:rPr kumimoji="1" lang="ja-JP" altLang="en-US" dirty="0"/>
              <a:t>事業費補助への更なる参画を通して皆で実績を作ることが地域看護師の未来に繋がります。</a:t>
            </a:r>
            <a:endParaRPr kumimoji="1" lang="en-US" altLang="ja-JP" dirty="0"/>
          </a:p>
          <a:p>
            <a:r>
              <a:rPr kumimoji="1" lang="ja-JP" altLang="en-US" dirty="0"/>
              <a:t>　　</a:t>
            </a:r>
            <a:endParaRPr kumimoji="1" lang="en-US" altLang="ja-JP" dirty="0"/>
          </a:p>
          <a:p>
            <a:r>
              <a:rPr kumimoji="1" lang="ja-JP" altLang="en-US" dirty="0"/>
              <a:t>私からは以上です。ご清聴、ありがとうございます。</a:t>
            </a:r>
          </a:p>
        </p:txBody>
      </p:sp>
      <p:sp>
        <p:nvSpPr>
          <p:cNvPr id="4" name="スライド番号プレースホルダー 3"/>
          <p:cNvSpPr>
            <a:spLocks noGrp="1"/>
          </p:cNvSpPr>
          <p:nvPr>
            <p:ph type="sldNum" sz="quarter" idx="10"/>
          </p:nvPr>
        </p:nvSpPr>
        <p:spPr/>
        <p:txBody>
          <a:bodyPr/>
          <a:lstStyle/>
          <a:p>
            <a:fld id="{D7ED4DC7-5EF9-40D7-8C18-812DB0C5D0FA}" type="slidenum">
              <a:rPr kumimoji="1" lang="ja-JP" altLang="en-US" smtClean="0"/>
              <a:t>42</a:t>
            </a:fld>
            <a:endParaRPr kumimoji="1" lang="ja-JP" altLang="en-US"/>
          </a:p>
        </p:txBody>
      </p:sp>
    </p:spTree>
    <p:extLst>
      <p:ext uri="{BB962C8B-B14F-4D97-AF65-F5344CB8AC3E}">
        <p14:creationId xmlns:p14="http://schemas.microsoft.com/office/powerpoint/2010/main" val="2105115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7ED4DC7-5EF9-40D7-8C18-812DB0C5D0FA}" type="slidenum">
              <a:rPr kumimoji="1" lang="ja-JP" altLang="en-US" smtClean="0"/>
              <a:t>43</a:t>
            </a:fld>
            <a:endParaRPr kumimoji="1" lang="ja-JP" altLang="en-US"/>
          </a:p>
        </p:txBody>
      </p:sp>
    </p:spTree>
    <p:extLst>
      <p:ext uri="{BB962C8B-B14F-4D97-AF65-F5344CB8AC3E}">
        <p14:creationId xmlns:p14="http://schemas.microsoft.com/office/powerpoint/2010/main" val="4190890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皆様こんにちは。</a:t>
            </a:r>
            <a:endParaRPr kumimoji="1" lang="en-US" altLang="ja-JP" dirty="0"/>
          </a:p>
          <a:p>
            <a:r>
              <a:rPr kumimoji="1" lang="ja-JP" altLang="en-US" dirty="0"/>
              <a:t>これまでのかながわ地域看護師の取り組みを一覧化したものです。</a:t>
            </a:r>
            <a:endParaRPr kumimoji="1" lang="en-US" altLang="ja-JP" dirty="0"/>
          </a:p>
          <a:p>
            <a:r>
              <a:rPr kumimoji="1" lang="ja-JP" altLang="en-US" dirty="0"/>
              <a:t>事業化実現まで、</a:t>
            </a:r>
            <a:r>
              <a:rPr kumimoji="1" lang="en-US" altLang="ja-JP" dirty="0"/>
              <a:t>4</a:t>
            </a:r>
            <a:r>
              <a:rPr kumimoji="1" lang="ja-JP" altLang="en-US" dirty="0" err="1"/>
              <a:t>つの</a:t>
            </a:r>
            <a:r>
              <a:rPr kumimoji="1" lang="ja-JP" altLang="en-US" dirty="0"/>
              <a:t>柱、</a:t>
            </a:r>
            <a:endParaRPr kumimoji="1" lang="en-US" altLang="ja-JP" dirty="0"/>
          </a:p>
          <a:p>
            <a:r>
              <a:rPr kumimoji="1" lang="en-US" altLang="ja-JP" dirty="0"/>
              <a:t>1.</a:t>
            </a:r>
            <a:r>
              <a:rPr kumimoji="1" lang="ja-JP" altLang="en-US" dirty="0"/>
              <a:t>参画病院や出向取り組み</a:t>
            </a:r>
            <a:r>
              <a:rPr kumimoji="1" lang="ja-JP" altLang="en-US" i="1" dirty="0"/>
              <a:t>を継続、</a:t>
            </a:r>
            <a:r>
              <a:rPr kumimoji="1" lang="ja-JP" altLang="en-US" dirty="0"/>
              <a:t>拡大していくこと</a:t>
            </a:r>
            <a:endParaRPr kumimoji="1" lang="en-US" altLang="ja-JP" dirty="0"/>
          </a:p>
          <a:p>
            <a:r>
              <a:rPr kumimoji="1" lang="en-US" altLang="ja-JP" dirty="0"/>
              <a:t>2.</a:t>
            </a:r>
            <a:r>
              <a:rPr kumimoji="1" lang="ja-JP" altLang="en-US" dirty="0"/>
              <a:t>現状の調査に基づき、県内の看護師充足状況の生の声を可視化すること、また地域看護師に関わるコンセプトや実践を発信すること</a:t>
            </a:r>
            <a:endParaRPr kumimoji="1" lang="en-US" altLang="ja-JP" dirty="0"/>
          </a:p>
          <a:p>
            <a:r>
              <a:rPr kumimoji="1" lang="en-US" altLang="ja-JP" dirty="0"/>
              <a:t>3.</a:t>
            </a:r>
            <a:r>
              <a:rPr kumimoji="1" lang="ja-JP" altLang="en-US" dirty="0"/>
              <a:t>県予算編成に要望の継続</a:t>
            </a:r>
            <a:endParaRPr kumimoji="1" lang="en-US" altLang="ja-JP" dirty="0"/>
          </a:p>
          <a:p>
            <a:r>
              <a:rPr kumimoji="1" lang="en-US" altLang="ja-JP" dirty="0"/>
              <a:t>4.</a:t>
            </a:r>
            <a:r>
              <a:rPr kumimoji="1" lang="ja-JP" altLang="en-US" dirty="0"/>
              <a:t>これら</a:t>
            </a:r>
            <a:r>
              <a:rPr kumimoji="1" lang="en-US" altLang="ja-JP" dirty="0"/>
              <a:t>3</a:t>
            </a:r>
            <a:r>
              <a:rPr kumimoji="1" lang="ja-JP" altLang="en-US" dirty="0"/>
              <a:t>点を行政と協働すること</a:t>
            </a:r>
            <a:endParaRPr kumimoji="1" lang="en-US" altLang="ja-JP" dirty="0"/>
          </a:p>
          <a:p>
            <a:r>
              <a:rPr kumimoji="1" lang="ja-JP" altLang="en-US" dirty="0"/>
              <a:t>の活動を続けて参りました。</a:t>
            </a:r>
            <a:endParaRPr kumimoji="1" lang="en-US" altLang="ja-JP" dirty="0"/>
          </a:p>
          <a:p>
            <a:r>
              <a:rPr kumimoji="1" lang="en-US" altLang="ja-JP" dirty="0"/>
              <a:t>2024</a:t>
            </a:r>
            <a:r>
              <a:rPr kumimoji="1" lang="ja-JP" altLang="en-US" dirty="0"/>
              <a:t>年には第</a:t>
            </a:r>
            <a:r>
              <a:rPr kumimoji="1" lang="en-US" altLang="ja-JP" dirty="0"/>
              <a:t>8</a:t>
            </a:r>
            <a:r>
              <a:rPr kumimoji="1" lang="ja-JP" altLang="en-US" dirty="0"/>
              <a:t>次医療計画、看護師確保と育成に関して地域看護師の位置づけを経ながら、</a:t>
            </a:r>
            <a:endParaRPr kumimoji="1" lang="en-US" altLang="ja-JP" dirty="0"/>
          </a:p>
          <a:p>
            <a:r>
              <a:rPr kumimoji="1" lang="en-US" altLang="ja-JP" dirty="0"/>
              <a:t>2025</a:t>
            </a:r>
            <a:r>
              <a:rPr kumimoji="1" lang="ja-JP" altLang="en-US" dirty="0"/>
              <a:t>年には、</a:t>
            </a:r>
            <a:r>
              <a:rPr lang="ja-JP" altLang="en-US" b="1" dirty="0"/>
              <a:t>かながわ地域看護師養成事業費補助</a:t>
            </a:r>
            <a:r>
              <a:rPr lang="ja-JP" altLang="en-US" dirty="0"/>
              <a:t>と形で事業化にこぎつけました。</a:t>
            </a:r>
            <a:endParaRPr kumimoji="1" lang="en-US" altLang="ja-JP" dirty="0"/>
          </a:p>
        </p:txBody>
      </p:sp>
      <p:sp>
        <p:nvSpPr>
          <p:cNvPr id="4" name="スライド番号プレースホルダー 3"/>
          <p:cNvSpPr>
            <a:spLocks noGrp="1"/>
          </p:cNvSpPr>
          <p:nvPr>
            <p:ph type="sldNum" sz="quarter" idx="10"/>
          </p:nvPr>
        </p:nvSpPr>
        <p:spPr/>
        <p:txBody>
          <a:bodyPr/>
          <a:lstStyle/>
          <a:p>
            <a:fld id="{D7ED4DC7-5EF9-40D7-8C18-812DB0C5D0FA}" type="slidenum">
              <a:rPr kumimoji="1" lang="ja-JP" altLang="en-US" smtClean="0"/>
              <a:t>3</a:t>
            </a:fld>
            <a:endParaRPr kumimoji="1" lang="ja-JP" altLang="en-US"/>
          </a:p>
        </p:txBody>
      </p:sp>
    </p:spTree>
    <p:extLst>
      <p:ext uri="{BB962C8B-B14F-4D97-AF65-F5344CB8AC3E}">
        <p14:creationId xmlns:p14="http://schemas.microsoft.com/office/powerpoint/2010/main" val="1145417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足掛け</a:t>
            </a:r>
            <a:r>
              <a:rPr kumimoji="1" lang="en-US" altLang="ja-JP" dirty="0"/>
              <a:t>7</a:t>
            </a:r>
            <a:r>
              <a:rPr kumimoji="1" lang="ja-JP" altLang="en-US" dirty="0"/>
              <a:t>年、会議に関わった人だけでも</a:t>
            </a:r>
            <a:r>
              <a:rPr kumimoji="1" lang="en-US" altLang="ja-JP" dirty="0"/>
              <a:t>800</a:t>
            </a:r>
            <a:r>
              <a:rPr kumimoji="1" lang="ja-JP" altLang="en-US" dirty="0"/>
              <a:t>人以上、実際には病院間の調整や相互出向でかかわった現場の管理者や看護師も含めると、ゆうに</a:t>
            </a:r>
            <a:r>
              <a:rPr kumimoji="1" lang="en-US" altLang="ja-JP" dirty="0"/>
              <a:t>1000</a:t>
            </a:r>
            <a:r>
              <a:rPr kumimoji="1" lang="ja-JP" altLang="en-US" dirty="0"/>
              <a:t>人以上が関わった成果です。皆で作り上げた成果です。</a:t>
            </a:r>
            <a:endParaRPr kumimoji="1" lang="en-US" altLang="ja-JP" dirty="0"/>
          </a:p>
          <a:p>
            <a:r>
              <a:rPr kumimoji="1" lang="ja-JP" altLang="en-US" dirty="0"/>
              <a:t>あらためて、神奈川地域看護師養成事業検討会の委員を代表して感謝申し上げます。</a:t>
            </a:r>
            <a:endParaRPr kumimoji="1" lang="en-US" altLang="ja-JP" dirty="0"/>
          </a:p>
        </p:txBody>
      </p:sp>
      <p:sp>
        <p:nvSpPr>
          <p:cNvPr id="4" name="スライド番号プレースホルダー 3"/>
          <p:cNvSpPr>
            <a:spLocks noGrp="1"/>
          </p:cNvSpPr>
          <p:nvPr>
            <p:ph type="sldNum" sz="quarter" idx="10"/>
          </p:nvPr>
        </p:nvSpPr>
        <p:spPr/>
        <p:txBody>
          <a:bodyPr/>
          <a:lstStyle/>
          <a:p>
            <a:fld id="{D7ED4DC7-5EF9-40D7-8C18-812DB0C5D0FA}" type="slidenum">
              <a:rPr kumimoji="1" lang="ja-JP" altLang="en-US" smtClean="0"/>
              <a:t>4</a:t>
            </a:fld>
            <a:endParaRPr kumimoji="1" lang="ja-JP" altLang="en-US"/>
          </a:p>
        </p:txBody>
      </p:sp>
    </p:spTree>
    <p:extLst>
      <p:ext uri="{BB962C8B-B14F-4D97-AF65-F5344CB8AC3E}">
        <p14:creationId xmlns:p14="http://schemas.microsoft.com/office/powerpoint/2010/main" val="3496054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・（軽症）救急搬送の増加</a:t>
            </a:r>
            <a:br>
              <a:rPr kumimoji="1" lang="en-US" altLang="ja-JP" dirty="0"/>
            </a:br>
            <a:r>
              <a:rPr kumimoji="1" lang="ja-JP" altLang="en-US" dirty="0"/>
              <a:t>・急性期医療需要増加　重症→中等症軽症への患者層変化</a:t>
            </a:r>
            <a:endParaRPr kumimoji="1" lang="en-US" altLang="ja-JP" dirty="0"/>
          </a:p>
          <a:p>
            <a:r>
              <a:rPr kumimoji="1" lang="ja-JP" altLang="en-US" dirty="0"/>
              <a:t>・在宅医療需要の増加</a:t>
            </a:r>
            <a:endParaRPr kumimoji="1" lang="en-US" altLang="ja-JP" dirty="0"/>
          </a:p>
          <a:p>
            <a:endParaRPr kumimoji="1" lang="en-US" altLang="ja-JP" dirty="0"/>
          </a:p>
          <a:p>
            <a:endParaRPr kumimoji="1" lang="en-US" altLang="ja-JP" dirty="0"/>
          </a:p>
          <a:p>
            <a:pPr rtl="0" eaLnBrk="1" fontAlgn="t" latinLnBrk="0" hangingPunct="1"/>
            <a:r>
              <a:rPr kumimoji="1" lang="ja-JP" altLang="ja-JP" sz="1200" b="1" i="0" u="none" strike="noStrike" kern="1200" dirty="0">
                <a:solidFill>
                  <a:schemeClr val="tx1"/>
                </a:solidFill>
                <a:effectLst/>
                <a:latin typeface="+mn-lt"/>
                <a:ea typeface="+mn-ea"/>
                <a:cs typeface="+mn-cs"/>
              </a:rPr>
              <a:t>高齢化・人口減少に対応した「地域包括ケア」の強化</a:t>
            </a:r>
            <a:endParaRPr kumimoji="1" lang="ja-JP" altLang="ja-JP" sz="1200" b="0" i="0" u="none" strike="noStrike" kern="1200" dirty="0">
              <a:solidFill>
                <a:schemeClr val="tx1"/>
              </a:solidFill>
              <a:effectLst/>
              <a:latin typeface="+mn-lt"/>
              <a:ea typeface="+mn-ea"/>
              <a:cs typeface="+mn-cs"/>
            </a:endParaRPr>
          </a:p>
          <a:p>
            <a:pPr rtl="0" eaLnBrk="1" fontAlgn="auto" latinLnBrk="0" hangingPunct="1"/>
            <a:r>
              <a:rPr kumimoji="1" lang="ja-JP" altLang="ja-JP" sz="1200" b="0" i="0" u="none" strike="noStrike" kern="1200" dirty="0">
                <a:solidFill>
                  <a:schemeClr val="tx1"/>
                </a:solidFill>
                <a:effectLst/>
                <a:latin typeface="+mn-lt"/>
                <a:ea typeface="+mn-ea"/>
                <a:cs typeface="+mn-cs"/>
              </a:rPr>
              <a:t>医療・介護の連携促進（特に在宅医療・訪問介護）</a:t>
            </a:r>
          </a:p>
          <a:p>
            <a:pPr rtl="0" eaLnBrk="1" fontAlgn="auto" latinLnBrk="0" hangingPunct="1"/>
            <a:r>
              <a:rPr kumimoji="1" lang="ja-JP" altLang="ja-JP" sz="1200" b="0" i="0" u="none" strike="noStrike" kern="1200" dirty="0">
                <a:solidFill>
                  <a:schemeClr val="tx1"/>
                </a:solidFill>
                <a:effectLst/>
                <a:latin typeface="+mn-lt"/>
                <a:ea typeface="+mn-ea"/>
                <a:cs typeface="+mn-cs"/>
              </a:rPr>
              <a:t>デジタル化・</a:t>
            </a:r>
            <a:r>
              <a:rPr kumimoji="1" lang="en-US" altLang="ja-JP" sz="1200" b="0" i="0" u="none" strike="noStrike" kern="1200" dirty="0">
                <a:solidFill>
                  <a:schemeClr val="tx1"/>
                </a:solidFill>
                <a:effectLst/>
                <a:latin typeface="+mn-lt"/>
                <a:ea typeface="+mn-ea"/>
                <a:cs typeface="+mn-cs"/>
              </a:rPr>
              <a:t>ICT</a:t>
            </a:r>
            <a:r>
              <a:rPr kumimoji="1" lang="ja-JP" altLang="ja-JP" sz="1200" b="0" i="0" u="none" strike="noStrike" kern="1200" dirty="0">
                <a:solidFill>
                  <a:schemeClr val="tx1"/>
                </a:solidFill>
                <a:effectLst/>
                <a:latin typeface="+mn-lt"/>
                <a:ea typeface="+mn-ea"/>
                <a:cs typeface="+mn-cs"/>
              </a:rPr>
              <a:t>活用による業務効率化</a:t>
            </a:r>
          </a:p>
          <a:p>
            <a:pPr rtl="0" eaLnBrk="1" fontAlgn="auto" latinLnBrk="0" hangingPunct="1"/>
            <a:r>
              <a:rPr kumimoji="1" lang="ja-JP" altLang="ja-JP" sz="1200" b="0" i="0" u="none" strike="noStrike" kern="1200" dirty="0">
                <a:solidFill>
                  <a:schemeClr val="tx1"/>
                </a:solidFill>
                <a:effectLst/>
                <a:latin typeface="+mn-lt"/>
                <a:ea typeface="+mn-ea"/>
                <a:cs typeface="+mn-cs"/>
              </a:rPr>
              <a:t>処遇改善・人材確保に向けた加算の見直し　　　　</a:t>
            </a: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D7ED4DC7-5EF9-40D7-8C18-812DB0C5D0FA}" type="slidenum">
              <a:rPr kumimoji="1" lang="ja-JP" altLang="en-US" smtClean="0"/>
              <a:t>5</a:t>
            </a:fld>
            <a:endParaRPr kumimoji="1" lang="ja-JP" altLang="en-US"/>
          </a:p>
        </p:txBody>
      </p:sp>
    </p:spTree>
    <p:extLst>
      <p:ext uri="{BB962C8B-B14F-4D97-AF65-F5344CB8AC3E}">
        <p14:creationId xmlns:p14="http://schemas.microsoft.com/office/powerpoint/2010/main" val="3919453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ここからの資料は、この事業に結びつくきっかけの一つとなった、実習病院連絡協議会より依頼した</a:t>
            </a:r>
            <a:r>
              <a:rPr lang="en-US" altLang="ja-JP" dirty="0"/>
              <a:t>2019</a:t>
            </a:r>
            <a:r>
              <a:rPr lang="ja-JP" altLang="en-US" dirty="0"/>
              <a:t>年の実態調査の抜粋、少し振り返りをさせていただきます。当時の看護管理者の生の声です。</a:t>
            </a:r>
            <a:br>
              <a:rPr lang="en-US" altLang="ja-JP" dirty="0"/>
            </a:br>
            <a:endParaRPr lang="en-US" altLang="ja-JP" dirty="0"/>
          </a:p>
          <a:p>
            <a:r>
              <a:rPr lang="ja-JP" altLang="en-US" dirty="0"/>
              <a:t>当時、看護師の充足状況は、各医療圏でまんべんなく未充足の状況、また慢性期病院でより厳しい状況であったこと。</a:t>
            </a:r>
            <a:br>
              <a:rPr lang="en-US" altLang="ja-JP" dirty="0"/>
            </a:br>
            <a:endParaRPr lang="en-US" altLang="ja-JP" dirty="0"/>
          </a:p>
          <a:p>
            <a:endParaRPr lang="en-US" altLang="ja-JP" dirty="0"/>
          </a:p>
        </p:txBody>
      </p:sp>
      <p:sp>
        <p:nvSpPr>
          <p:cNvPr id="4" name="スライド番号プレースホルダー 3"/>
          <p:cNvSpPr>
            <a:spLocks noGrp="1"/>
          </p:cNvSpPr>
          <p:nvPr>
            <p:ph type="sldNum" sz="quarter" idx="10"/>
          </p:nvPr>
        </p:nvSpPr>
        <p:spPr/>
        <p:txBody>
          <a:bodyPr/>
          <a:lstStyle/>
          <a:p>
            <a:pPr defTabSz="914583"/>
            <a:fld id="{A4C42DAB-2315-4BCE-94B8-9B3CD39C077C}" type="slidenum">
              <a:rPr lang="ja-JP" altLang="en-US">
                <a:solidFill>
                  <a:prstClr val="black"/>
                </a:solidFill>
                <a:latin typeface="游ゴシック" panose="020F0502020204030204"/>
                <a:ea typeface="游ゴシック" panose="020B0400000000000000" pitchFamily="50" charset="-128"/>
              </a:rPr>
              <a:pPr defTabSz="914583"/>
              <a:t>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929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医療圏の中でも、県西、湘南・横須賀三浦、病床機能では、ケアミックス・慢性期病院でとくに厳しい採用困難があったこと。</a:t>
            </a:r>
          </a:p>
        </p:txBody>
      </p:sp>
      <p:sp>
        <p:nvSpPr>
          <p:cNvPr id="4" name="スライド番号プレースホルダー 3"/>
          <p:cNvSpPr>
            <a:spLocks noGrp="1"/>
          </p:cNvSpPr>
          <p:nvPr>
            <p:ph type="sldNum" sz="quarter" idx="10"/>
          </p:nvPr>
        </p:nvSpPr>
        <p:spPr/>
        <p:txBody>
          <a:bodyPr/>
          <a:lstStyle/>
          <a:p>
            <a:fld id="{A4C42DAB-2315-4BCE-94B8-9B3CD39C077C}" type="slidenum">
              <a:rPr kumimoji="1" lang="ja-JP" altLang="en-US" smtClean="0"/>
              <a:t>9</a:t>
            </a:fld>
            <a:endParaRPr kumimoji="1" lang="ja-JP" altLang="en-US"/>
          </a:p>
        </p:txBody>
      </p:sp>
    </p:spTree>
    <p:extLst>
      <p:ext uri="{BB962C8B-B14F-4D97-AF65-F5344CB8AC3E}">
        <p14:creationId xmlns:p14="http://schemas.microsoft.com/office/powerpoint/2010/main" val="608145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1259">
              <a:defRPr/>
            </a:pPr>
            <a:r>
              <a:rPr lang="ja-JP" altLang="en-US" dirty="0"/>
              <a:t>その厳しさを解決するために、法人間での出向システムを稼働させている病院もあったものの、慢性期病院では自助努力が限界にきていたこと</a:t>
            </a:r>
          </a:p>
          <a:p>
            <a:endParaRPr lang="ja-JP" altLang="en-US" dirty="0"/>
          </a:p>
        </p:txBody>
      </p:sp>
      <p:sp>
        <p:nvSpPr>
          <p:cNvPr id="4" name="スライド番号プレースホルダー 3"/>
          <p:cNvSpPr>
            <a:spLocks noGrp="1"/>
          </p:cNvSpPr>
          <p:nvPr>
            <p:ph type="sldNum" sz="quarter" idx="10"/>
          </p:nvPr>
        </p:nvSpPr>
        <p:spPr/>
        <p:txBody>
          <a:bodyPr/>
          <a:lstStyle/>
          <a:p>
            <a:fld id="{A4C42DAB-2315-4BCE-94B8-9B3CD39C077C}" type="slidenum">
              <a:rPr kumimoji="1" lang="ja-JP" altLang="en-US" smtClean="0"/>
              <a:t>10</a:t>
            </a:fld>
            <a:endParaRPr kumimoji="1" lang="ja-JP" altLang="en-US"/>
          </a:p>
        </p:txBody>
      </p:sp>
    </p:spTree>
    <p:extLst>
      <p:ext uri="{BB962C8B-B14F-4D97-AF65-F5344CB8AC3E}">
        <p14:creationId xmlns:p14="http://schemas.microsoft.com/office/powerpoint/2010/main" val="3640201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不足する人員応援の目的で動いている出向システムと想定していましたが、看護管理者が出向システムへ求めたい成果は、</a:t>
            </a:r>
            <a:endParaRPr kumimoji="1" lang="en-US" altLang="ja-JP" dirty="0"/>
          </a:p>
          <a:p>
            <a:r>
              <a:rPr kumimoji="1" lang="ja-JP" altLang="en-US" dirty="0"/>
              <a:t>地域連携強化、看護師キャリア支援であり、地域にどう個人のキャリアを活かし、地域の医療と看護を維持するかを考えていたこと。</a:t>
            </a:r>
          </a:p>
        </p:txBody>
      </p:sp>
      <p:sp>
        <p:nvSpPr>
          <p:cNvPr id="4" name="スライド番号プレースホルダー 3"/>
          <p:cNvSpPr>
            <a:spLocks noGrp="1"/>
          </p:cNvSpPr>
          <p:nvPr>
            <p:ph type="sldNum" sz="quarter" idx="10"/>
          </p:nvPr>
        </p:nvSpPr>
        <p:spPr/>
        <p:txBody>
          <a:bodyPr/>
          <a:lstStyle/>
          <a:p>
            <a:fld id="{A4C42DAB-2315-4BCE-94B8-9B3CD39C077C}" type="slidenum">
              <a:rPr kumimoji="1" lang="ja-JP" altLang="en-US" smtClean="0"/>
              <a:t>11</a:t>
            </a:fld>
            <a:endParaRPr kumimoji="1" lang="ja-JP" altLang="en-US"/>
          </a:p>
        </p:txBody>
      </p:sp>
    </p:spTree>
    <p:extLst>
      <p:ext uri="{BB962C8B-B14F-4D97-AF65-F5344CB8AC3E}">
        <p14:creationId xmlns:p14="http://schemas.microsoft.com/office/powerpoint/2010/main" val="261184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2697931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2352627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3869327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72C6B-C6EE-459B-8A7B-D620E7ADE7D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20B7F3C-EDA1-4318-B78B-1BC2E0E156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B948396-B661-44C2-87C2-9656752112B7}"/>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5" name="フッター プレースホルダー 4">
            <a:extLst>
              <a:ext uri="{FF2B5EF4-FFF2-40B4-BE49-F238E27FC236}">
                <a16:creationId xmlns:a16="http://schemas.microsoft.com/office/drawing/2014/main" id="{87D91B91-8A93-498D-8D6C-709FAB07721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E6A3EC2-4584-4E98-A6D0-381F32BCDF50}"/>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2669592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3B377E-9F4C-422D-B0AC-4A1911EFA32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C8DEDB6-865B-4C58-B449-404D02AB1DD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9B73B37-A97B-4184-BDD2-ADCCA79E6CF0}"/>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5" name="フッター プレースホルダー 4">
            <a:extLst>
              <a:ext uri="{FF2B5EF4-FFF2-40B4-BE49-F238E27FC236}">
                <a16:creationId xmlns:a16="http://schemas.microsoft.com/office/drawing/2014/main" id="{26B509D1-04C4-403A-93C0-A79370935F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CF8272C-D14B-4601-B4D5-2CFDCC080C26}"/>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1876382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4A002D-A5EB-4A58-A719-A78491128CE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B05258-5664-445B-8127-DAB2FBA91D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5D1980C-1C8B-4994-BFE7-710F27813922}"/>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5" name="フッター プレースホルダー 4">
            <a:extLst>
              <a:ext uri="{FF2B5EF4-FFF2-40B4-BE49-F238E27FC236}">
                <a16:creationId xmlns:a16="http://schemas.microsoft.com/office/drawing/2014/main" id="{1FD6439E-26E2-4B9D-BF76-E0D6CC1EDD3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F3777D7-E9F7-4A47-92BC-AB38EF2D95D8}"/>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3424506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6956A1-216D-43EB-B818-6D029152508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0E356D2-BB4F-4323-B63B-E8A034F247B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3605A20-26E8-48FE-9E38-383AD83B4F7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0CC17B5-4DA1-460E-B4A7-57E4FD3DE277}"/>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6" name="フッター プレースホルダー 5">
            <a:extLst>
              <a:ext uri="{FF2B5EF4-FFF2-40B4-BE49-F238E27FC236}">
                <a16:creationId xmlns:a16="http://schemas.microsoft.com/office/drawing/2014/main" id="{5AC3B05A-F0A8-4958-8897-7D506266D0F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1C5ACCC-F7CF-4DAC-A907-9196A57EF78A}"/>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266770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4EB0FA-737A-4C3B-925A-927CE92CAA1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DAFC9E4-F1D6-45A7-8788-B71635A32D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E17E389-1CBC-45B1-93F1-D3819FDDBC8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A2C9F3F-0848-47FB-A2CC-D57624BB77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6F5AF2E-CDEF-4B59-A976-5B03BEC2D0E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A21047B-02EE-4BCC-995F-2B3B24C629E6}"/>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8" name="フッター プレースホルダー 7">
            <a:extLst>
              <a:ext uri="{FF2B5EF4-FFF2-40B4-BE49-F238E27FC236}">
                <a16:creationId xmlns:a16="http://schemas.microsoft.com/office/drawing/2014/main" id="{9EE1F7C6-0DDA-42A6-8930-BB1B24E8047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6C61CD1-DC65-4272-B0EB-5904505AA785}"/>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4224496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E55210-5529-4F79-982E-AD99545A686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0861208-D8B2-45E4-ABF1-C5B8ACE84166}"/>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4" name="フッター プレースホルダー 3">
            <a:extLst>
              <a:ext uri="{FF2B5EF4-FFF2-40B4-BE49-F238E27FC236}">
                <a16:creationId xmlns:a16="http://schemas.microsoft.com/office/drawing/2014/main" id="{306BFF14-C6EB-4A34-95AE-8495E62E484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18D6292-038F-478E-A1EF-FCB00A003B63}"/>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3211737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795E178-A94D-4664-99E3-66C67223F362}"/>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3" name="フッター プレースホルダー 2">
            <a:extLst>
              <a:ext uri="{FF2B5EF4-FFF2-40B4-BE49-F238E27FC236}">
                <a16:creationId xmlns:a16="http://schemas.microsoft.com/office/drawing/2014/main" id="{0EC96A17-9715-4800-964F-1C5D7DEB626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FE2282-78DF-4C7F-B79F-7CED7CE18EFB}"/>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621640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720A4B-BBED-4B84-8B45-E8FDF1A9442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53F5121-A4E1-41F4-BE48-C92CA6C3E4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2FE9352-3F1E-424C-A353-897B20028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A6488EB-F91D-4777-8D53-258EE5A4FE35}"/>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6" name="フッター プレースホルダー 5">
            <a:extLst>
              <a:ext uri="{FF2B5EF4-FFF2-40B4-BE49-F238E27FC236}">
                <a16:creationId xmlns:a16="http://schemas.microsoft.com/office/drawing/2014/main" id="{FEB97046-2391-42D0-90EF-86C61DA5C8C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4F2A0D3-E581-43F2-B162-307E394E0012}"/>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138158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2605642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9CCD6F-307A-44DD-8B86-B8A24958EC3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8644691-9D63-4BC1-B5CA-9C207ED628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3C790DB-CBB2-4215-8B29-250774DF89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147ADA8-B623-4671-9120-2C055E9C7BC5}"/>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6" name="フッター プレースホルダー 5">
            <a:extLst>
              <a:ext uri="{FF2B5EF4-FFF2-40B4-BE49-F238E27FC236}">
                <a16:creationId xmlns:a16="http://schemas.microsoft.com/office/drawing/2014/main" id="{368BBC5B-FECD-4AEB-9756-B128E9809A4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2A7EBA7-880E-4BAA-80AA-A1B0F0A8916E}"/>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1558598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ECDB32-2F73-428D-BB58-93DEAF2BC7F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C98E096-F5BD-4F13-B674-0FFF10A5A79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02ED101-594F-417F-9597-5FB633D8B7FB}"/>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5" name="フッター プレースホルダー 4">
            <a:extLst>
              <a:ext uri="{FF2B5EF4-FFF2-40B4-BE49-F238E27FC236}">
                <a16:creationId xmlns:a16="http://schemas.microsoft.com/office/drawing/2014/main" id="{34627601-B3F1-4BAC-BE3B-4E91159D40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17E195-D40F-4249-BDDF-8BBFDA182043}"/>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999504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C8045DC-D597-4E9B-8472-C22489BFBB5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6FEFC15-06E7-4600-A186-8F4522DCBB7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98E83A3-2CC9-487C-A70F-B8F0A1B8457C}"/>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5" name="フッター プレースホルダー 4">
            <a:extLst>
              <a:ext uri="{FF2B5EF4-FFF2-40B4-BE49-F238E27FC236}">
                <a16:creationId xmlns:a16="http://schemas.microsoft.com/office/drawing/2014/main" id="{B0BBF68E-08CB-42FD-93AC-E03BAA8F3D4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89F744-FFF6-47C4-98E1-05438DA18E9B}"/>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1643950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504FEB1-6A2A-47A9-A349-D94C655840C6}" type="datetimeFigureOut">
              <a:rPr kumimoji="1" lang="ja-JP" altLang="en-US" smtClean="0"/>
              <a:t>2025/8/20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B2CC4FC-E4E2-45CF-892D-40F5E73D96CF}" type="slidenum">
              <a:rPr kumimoji="1" lang="ja-JP" altLang="en-US" smtClean="0"/>
              <a:t>‹#›</a:t>
            </a:fld>
            <a:endParaRPr kumimoji="1" lang="ja-JP" altLang="en-US"/>
          </a:p>
        </p:txBody>
      </p:sp>
    </p:spTree>
    <p:extLst>
      <p:ext uri="{BB962C8B-B14F-4D97-AF65-F5344CB8AC3E}">
        <p14:creationId xmlns:p14="http://schemas.microsoft.com/office/powerpoint/2010/main" val="1250925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504FEB1-6A2A-47A9-A349-D94C655840C6}" type="datetimeFigureOut">
              <a:rPr kumimoji="1" lang="ja-JP" altLang="en-US" smtClean="0"/>
              <a:t>2025/8/20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B2CC4FC-E4E2-45CF-892D-40F5E73D96CF}" type="slidenum">
              <a:rPr kumimoji="1" lang="ja-JP" altLang="en-US" smtClean="0"/>
              <a:t>‹#›</a:t>
            </a:fld>
            <a:endParaRPr kumimoji="1" lang="ja-JP" altLang="en-US"/>
          </a:p>
        </p:txBody>
      </p:sp>
    </p:spTree>
    <p:extLst>
      <p:ext uri="{BB962C8B-B14F-4D97-AF65-F5344CB8AC3E}">
        <p14:creationId xmlns:p14="http://schemas.microsoft.com/office/powerpoint/2010/main" val="2479323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504FEB1-6A2A-47A9-A349-D94C655840C6}" type="datetimeFigureOut">
              <a:rPr kumimoji="1" lang="ja-JP" altLang="en-US" smtClean="0"/>
              <a:t>2025/8/20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B2CC4FC-E4E2-45CF-892D-40F5E73D96CF}" type="slidenum">
              <a:rPr kumimoji="1" lang="ja-JP" altLang="en-US" smtClean="0"/>
              <a:t>‹#›</a:t>
            </a:fld>
            <a:endParaRPr kumimoji="1" lang="ja-JP" altLang="en-US"/>
          </a:p>
        </p:txBody>
      </p:sp>
    </p:spTree>
    <p:extLst>
      <p:ext uri="{BB962C8B-B14F-4D97-AF65-F5344CB8AC3E}">
        <p14:creationId xmlns:p14="http://schemas.microsoft.com/office/powerpoint/2010/main" val="1911623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504FEB1-6A2A-47A9-A349-D94C655840C6}" type="datetimeFigureOut">
              <a:rPr kumimoji="1" lang="ja-JP" altLang="en-US" smtClean="0"/>
              <a:t>2025/8/20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B2CC4FC-E4E2-45CF-892D-40F5E73D96CF}" type="slidenum">
              <a:rPr kumimoji="1" lang="ja-JP" altLang="en-US" smtClean="0"/>
              <a:t>‹#›</a:t>
            </a:fld>
            <a:endParaRPr kumimoji="1" lang="ja-JP" altLang="en-US"/>
          </a:p>
        </p:txBody>
      </p:sp>
    </p:spTree>
    <p:extLst>
      <p:ext uri="{BB962C8B-B14F-4D97-AF65-F5344CB8AC3E}">
        <p14:creationId xmlns:p14="http://schemas.microsoft.com/office/powerpoint/2010/main" val="3834704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504FEB1-6A2A-47A9-A349-D94C655840C6}" type="datetimeFigureOut">
              <a:rPr kumimoji="1" lang="ja-JP" altLang="en-US" smtClean="0"/>
              <a:t>2025/8/20</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B2CC4FC-E4E2-45CF-892D-40F5E73D96CF}" type="slidenum">
              <a:rPr kumimoji="1" lang="ja-JP" altLang="en-US" smtClean="0"/>
              <a:t>‹#›</a:t>
            </a:fld>
            <a:endParaRPr kumimoji="1" lang="ja-JP" altLang="en-US"/>
          </a:p>
        </p:txBody>
      </p:sp>
    </p:spTree>
    <p:extLst>
      <p:ext uri="{BB962C8B-B14F-4D97-AF65-F5344CB8AC3E}">
        <p14:creationId xmlns:p14="http://schemas.microsoft.com/office/powerpoint/2010/main" val="2610754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504FEB1-6A2A-47A9-A349-D94C655840C6}" type="datetimeFigureOut">
              <a:rPr kumimoji="1" lang="ja-JP" altLang="en-US" smtClean="0"/>
              <a:t>2025/8/20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B2CC4FC-E4E2-45CF-892D-40F5E73D96CF}" type="slidenum">
              <a:rPr kumimoji="1" lang="ja-JP" altLang="en-US" smtClean="0"/>
              <a:t>‹#›</a:t>
            </a:fld>
            <a:endParaRPr kumimoji="1" lang="ja-JP" altLang="en-US"/>
          </a:p>
        </p:txBody>
      </p:sp>
    </p:spTree>
    <p:extLst>
      <p:ext uri="{BB962C8B-B14F-4D97-AF65-F5344CB8AC3E}">
        <p14:creationId xmlns:p14="http://schemas.microsoft.com/office/powerpoint/2010/main" val="1941871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504FEB1-6A2A-47A9-A349-D94C655840C6}" type="datetimeFigureOut">
              <a:rPr kumimoji="1" lang="ja-JP" altLang="en-US" smtClean="0"/>
              <a:t>2025/8/20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B2CC4FC-E4E2-45CF-892D-40F5E73D96CF}" type="slidenum">
              <a:rPr kumimoji="1" lang="ja-JP" altLang="en-US" smtClean="0"/>
              <a:t>‹#›</a:t>
            </a:fld>
            <a:endParaRPr kumimoji="1" lang="ja-JP" altLang="en-US"/>
          </a:p>
        </p:txBody>
      </p:sp>
    </p:spTree>
    <p:extLst>
      <p:ext uri="{BB962C8B-B14F-4D97-AF65-F5344CB8AC3E}">
        <p14:creationId xmlns:p14="http://schemas.microsoft.com/office/powerpoint/2010/main" val="627877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928517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504FEB1-6A2A-47A9-A349-D94C655840C6}" type="datetimeFigureOut">
              <a:rPr kumimoji="1" lang="ja-JP" altLang="en-US" smtClean="0"/>
              <a:t>2025/8/20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B2CC4FC-E4E2-45CF-892D-40F5E73D96CF}" type="slidenum">
              <a:rPr kumimoji="1" lang="ja-JP" altLang="en-US" smtClean="0"/>
              <a:t>‹#›</a:t>
            </a:fld>
            <a:endParaRPr kumimoji="1" lang="ja-JP" altLang="en-US"/>
          </a:p>
        </p:txBody>
      </p:sp>
    </p:spTree>
    <p:extLst>
      <p:ext uri="{BB962C8B-B14F-4D97-AF65-F5344CB8AC3E}">
        <p14:creationId xmlns:p14="http://schemas.microsoft.com/office/powerpoint/2010/main" val="4160823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504FEB1-6A2A-47A9-A349-D94C655840C6}" type="datetimeFigureOut">
              <a:rPr kumimoji="1" lang="ja-JP" altLang="en-US" smtClean="0"/>
              <a:t>2025/8/20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B2CC4FC-E4E2-45CF-892D-40F5E73D96CF}" type="slidenum">
              <a:rPr kumimoji="1" lang="ja-JP" altLang="en-US" smtClean="0"/>
              <a:t>‹#›</a:t>
            </a:fld>
            <a:endParaRPr kumimoji="1" lang="ja-JP" altLang="en-US"/>
          </a:p>
        </p:txBody>
      </p:sp>
    </p:spTree>
    <p:extLst>
      <p:ext uri="{BB962C8B-B14F-4D97-AF65-F5344CB8AC3E}">
        <p14:creationId xmlns:p14="http://schemas.microsoft.com/office/powerpoint/2010/main" val="1376716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504FEB1-6A2A-47A9-A349-D94C655840C6}" type="datetimeFigureOut">
              <a:rPr kumimoji="1" lang="ja-JP" altLang="en-US" smtClean="0"/>
              <a:t>2025/8/20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B2CC4FC-E4E2-45CF-892D-40F5E73D96CF}" type="slidenum">
              <a:rPr kumimoji="1" lang="ja-JP" altLang="en-US" smtClean="0"/>
              <a:t>‹#›</a:t>
            </a:fld>
            <a:endParaRPr kumimoji="1" lang="ja-JP" altLang="en-US"/>
          </a:p>
        </p:txBody>
      </p:sp>
    </p:spTree>
    <p:extLst>
      <p:ext uri="{BB962C8B-B14F-4D97-AF65-F5344CB8AC3E}">
        <p14:creationId xmlns:p14="http://schemas.microsoft.com/office/powerpoint/2010/main" val="1938280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504FEB1-6A2A-47A9-A349-D94C655840C6}" type="datetimeFigureOut">
              <a:rPr kumimoji="1" lang="ja-JP" altLang="en-US" smtClean="0"/>
              <a:t>2025/8/20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B2CC4FC-E4E2-45CF-892D-40F5E73D96CF}" type="slidenum">
              <a:rPr kumimoji="1" lang="ja-JP" altLang="en-US" smtClean="0"/>
              <a:t>‹#›</a:t>
            </a:fld>
            <a:endParaRPr kumimoji="1" lang="ja-JP" altLang="en-US"/>
          </a:p>
        </p:txBody>
      </p:sp>
    </p:spTree>
    <p:extLst>
      <p:ext uri="{BB962C8B-B14F-4D97-AF65-F5344CB8AC3E}">
        <p14:creationId xmlns:p14="http://schemas.microsoft.com/office/powerpoint/2010/main" val="449757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2410773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2018805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178889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4146809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102871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87973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E2083A-A69C-4270-9674-A6F9CE31B110}" type="datetimeFigureOut">
              <a:rPr kumimoji="1" lang="ja-JP" altLang="en-US" smtClean="0"/>
              <a:t>2025/8/20</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3564320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B5B457B-A50F-46F2-80B7-75F5A26EC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16DDAA9-B82D-4C6F-834A-E4191E632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4239ECA-6393-491D-B8F8-E4E4D31E9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F7C77-2E89-4607-AA00-E2DFB3A90CF5}" type="datetimeFigureOut">
              <a:rPr kumimoji="1" lang="ja-JP" altLang="en-US" smtClean="0"/>
              <a:t>2025/8/20</a:t>
            </a:fld>
            <a:endParaRPr kumimoji="1" lang="ja-JP" altLang="en-US"/>
          </a:p>
        </p:txBody>
      </p:sp>
      <p:sp>
        <p:nvSpPr>
          <p:cNvPr id="5" name="フッター プレースホルダー 4">
            <a:extLst>
              <a:ext uri="{FF2B5EF4-FFF2-40B4-BE49-F238E27FC236}">
                <a16:creationId xmlns:a16="http://schemas.microsoft.com/office/drawing/2014/main" id="{38DCFB2A-45FE-480A-9687-730F1F7BC0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74F417C-EC40-4928-9EB9-805482B060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940057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4FEB1-6A2A-47A9-A349-D94C655840C6}" type="datetimeFigureOut">
              <a:rPr kumimoji="1" lang="ja-JP" altLang="en-US" smtClean="0"/>
              <a:t>2025/8/20</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2CC4FC-E4E2-45CF-892D-40F5E73D96CF}" type="slidenum">
              <a:rPr kumimoji="1" lang="ja-JP" altLang="en-US" smtClean="0"/>
              <a:t>‹#›</a:t>
            </a:fld>
            <a:endParaRPr kumimoji="1" lang="ja-JP" altLang="en-US"/>
          </a:p>
        </p:txBody>
      </p:sp>
      <p:pic>
        <p:nvPicPr>
          <p:cNvPr id="7" name="Picture 3" descr="\\Iji2-2ks\ブランド推進室\病院パンフレット\4-ロゴマーク\【納品】\yokosukakyosai_logo_07.jp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10662" t="18043" r="9368" b="27139"/>
          <a:stretch/>
        </p:blipFill>
        <p:spPr bwMode="auto">
          <a:xfrm>
            <a:off x="10917921" y="6295642"/>
            <a:ext cx="1133812" cy="443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ji2-2ks\ブランド推進室\病院パンフレット\4-ロゴマーク\logo-line.jp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8147" y="6469068"/>
            <a:ext cx="10899773" cy="10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6414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3.gif"/><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3.gif"/><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8139" y="308631"/>
            <a:ext cx="10626055" cy="2387600"/>
          </a:xfrm>
        </p:spPr>
        <p:txBody>
          <a:bodyPr>
            <a:normAutofit fontScale="90000"/>
          </a:bodyPr>
          <a:lstStyle/>
          <a:p>
            <a:br>
              <a:rPr lang="en-US" altLang="ja-JP" sz="4000" dirty="0"/>
            </a:br>
            <a:r>
              <a:rPr lang="ja-JP" altLang="en-US" sz="3100" b="1" dirty="0">
                <a:solidFill>
                  <a:srgbClr val="0000FF"/>
                </a:solidFill>
              </a:rPr>
              <a:t>インフォメーションイクスチェンジ</a:t>
            </a:r>
            <a:r>
              <a:rPr lang="en-US" altLang="ja-JP" sz="3100" b="1" dirty="0">
                <a:solidFill>
                  <a:srgbClr val="0000FF"/>
                </a:solidFill>
              </a:rPr>
              <a:t>41</a:t>
            </a:r>
            <a:br>
              <a:rPr lang="en-US" altLang="ja-JP" sz="4000" dirty="0"/>
            </a:br>
            <a:r>
              <a:rPr lang="ja-JP" altLang="en-US" sz="4000" dirty="0"/>
              <a:t>「</a:t>
            </a:r>
            <a:r>
              <a:rPr lang="ja-JP" altLang="en-US" sz="4000" b="1" dirty="0"/>
              <a:t>かながわ地域看護師</a:t>
            </a:r>
            <a:r>
              <a:rPr lang="ja-JP" altLang="en-US" sz="4000" dirty="0"/>
              <a:t>」育成システムの構築</a:t>
            </a:r>
            <a:br>
              <a:rPr lang="en-US" altLang="ja-JP" sz="4000" dirty="0"/>
            </a:br>
            <a:r>
              <a:rPr lang="ja-JP" altLang="en-US" sz="4000" dirty="0"/>
              <a:t>多機関連携による地域包括ケアの推進力となる</a:t>
            </a:r>
            <a:br>
              <a:rPr lang="en-US" altLang="ja-JP" sz="4000" dirty="0"/>
            </a:br>
            <a:r>
              <a:rPr lang="ja-JP" altLang="en-US" sz="4000" dirty="0"/>
              <a:t>看護師育成</a:t>
            </a:r>
            <a:endParaRPr kumimoji="1" lang="ja-JP" altLang="en-US" sz="4000" dirty="0"/>
          </a:p>
        </p:txBody>
      </p:sp>
      <p:sp>
        <p:nvSpPr>
          <p:cNvPr id="3" name="サブタイトル 2"/>
          <p:cNvSpPr>
            <a:spLocks noGrp="1"/>
          </p:cNvSpPr>
          <p:nvPr>
            <p:ph type="subTitle" idx="1"/>
          </p:nvPr>
        </p:nvSpPr>
        <p:spPr>
          <a:xfrm>
            <a:off x="1764152" y="3032133"/>
            <a:ext cx="9144000" cy="1655762"/>
          </a:xfrm>
        </p:spPr>
        <p:txBody>
          <a:bodyPr>
            <a:normAutofit lnSpcReduction="10000"/>
          </a:bodyPr>
          <a:lstStyle/>
          <a:p>
            <a:r>
              <a:rPr kumimoji="1" lang="en-US" altLang="ja-JP" dirty="0"/>
              <a:t>2025</a:t>
            </a:r>
            <a:r>
              <a:rPr kumimoji="1" lang="ja-JP" altLang="en-US" dirty="0"/>
              <a:t>年</a:t>
            </a:r>
            <a:r>
              <a:rPr kumimoji="1" lang="en-US" altLang="ja-JP" dirty="0"/>
              <a:t>8</a:t>
            </a:r>
            <a:r>
              <a:rPr kumimoji="1" lang="ja-JP" altLang="en-US" dirty="0"/>
              <a:t>月</a:t>
            </a:r>
            <a:r>
              <a:rPr lang="en-US" altLang="ja-JP" dirty="0"/>
              <a:t>22</a:t>
            </a:r>
            <a:r>
              <a:rPr kumimoji="1" lang="ja-JP" altLang="en-US" dirty="0"/>
              <a:t>日　</a:t>
            </a:r>
            <a:r>
              <a:rPr kumimoji="1" lang="en-US" altLang="ja-JP" dirty="0"/>
              <a:t>17</a:t>
            </a:r>
            <a:r>
              <a:rPr kumimoji="1" lang="ja-JP" altLang="en-US" dirty="0"/>
              <a:t>：</a:t>
            </a:r>
            <a:r>
              <a:rPr kumimoji="1" lang="en-US" altLang="ja-JP" dirty="0"/>
              <a:t>00-17</a:t>
            </a:r>
            <a:r>
              <a:rPr kumimoji="1" lang="ja-JP" altLang="en-US" dirty="0"/>
              <a:t>：</a:t>
            </a:r>
            <a:r>
              <a:rPr kumimoji="1" lang="en-US" altLang="ja-JP" dirty="0"/>
              <a:t>50</a:t>
            </a:r>
          </a:p>
          <a:p>
            <a:r>
              <a:rPr lang="ja-JP" altLang="en-US" sz="2200" dirty="0"/>
              <a:t>ファシリテーター</a:t>
            </a:r>
            <a:endParaRPr kumimoji="1" lang="en-US" altLang="ja-JP" sz="2200" dirty="0"/>
          </a:p>
          <a:p>
            <a:r>
              <a:rPr kumimoji="1" lang="ja-JP" altLang="en-US" sz="2200" dirty="0"/>
              <a:t>神奈川県看護師等養成実習病院連絡協議会</a:t>
            </a:r>
            <a:endParaRPr lang="en-US" altLang="ja-JP" sz="2200" dirty="0"/>
          </a:p>
          <a:p>
            <a:r>
              <a:rPr kumimoji="1" lang="ja-JP" altLang="en-US" sz="2200" dirty="0"/>
              <a:t>座間総合</a:t>
            </a:r>
            <a:r>
              <a:rPr lang="ja-JP" altLang="en-US" sz="2200" dirty="0"/>
              <a:t>病院　副院長兼看護部長　竹村華織</a:t>
            </a:r>
            <a:endParaRPr kumimoji="1" lang="ja-JP" altLang="en-US" sz="2200" dirty="0"/>
          </a:p>
        </p:txBody>
      </p:sp>
      <p:pic>
        <p:nvPicPr>
          <p:cNvPr id="4" name="図 3"/>
          <p:cNvPicPr>
            <a:picLocks noChangeAspect="1"/>
          </p:cNvPicPr>
          <p:nvPr/>
        </p:nvPicPr>
        <p:blipFill>
          <a:blip r:embed="rId3"/>
          <a:stretch>
            <a:fillRect/>
          </a:stretch>
        </p:blipFill>
        <p:spPr>
          <a:xfrm>
            <a:off x="464706" y="4741651"/>
            <a:ext cx="3041893" cy="1780052"/>
          </a:xfrm>
          <a:prstGeom prst="rect">
            <a:avLst/>
          </a:prstGeom>
        </p:spPr>
      </p:pic>
      <p:pic>
        <p:nvPicPr>
          <p:cNvPr id="5" name="図 4"/>
          <p:cNvPicPr>
            <a:picLocks noChangeAspect="1"/>
          </p:cNvPicPr>
          <p:nvPr/>
        </p:nvPicPr>
        <p:blipFill>
          <a:blip r:embed="rId4"/>
          <a:stretch>
            <a:fillRect/>
          </a:stretch>
        </p:blipFill>
        <p:spPr>
          <a:xfrm>
            <a:off x="6336152" y="4741651"/>
            <a:ext cx="2637114" cy="1780052"/>
          </a:xfrm>
          <a:prstGeom prst="rect">
            <a:avLst/>
          </a:prstGeom>
        </p:spPr>
      </p:pic>
      <p:pic>
        <p:nvPicPr>
          <p:cNvPr id="7" name="図 6"/>
          <p:cNvPicPr>
            <a:picLocks noChangeAspect="1"/>
          </p:cNvPicPr>
          <p:nvPr/>
        </p:nvPicPr>
        <p:blipFill>
          <a:blip r:embed="rId5"/>
          <a:stretch>
            <a:fillRect/>
          </a:stretch>
        </p:blipFill>
        <p:spPr>
          <a:xfrm>
            <a:off x="3525711" y="4741652"/>
            <a:ext cx="2810441" cy="1780052"/>
          </a:xfrm>
          <a:prstGeom prst="rect">
            <a:avLst/>
          </a:prstGeom>
        </p:spPr>
      </p:pic>
      <p:pic>
        <p:nvPicPr>
          <p:cNvPr id="8" name="図 7"/>
          <p:cNvPicPr>
            <a:picLocks noChangeAspect="1"/>
          </p:cNvPicPr>
          <p:nvPr/>
        </p:nvPicPr>
        <p:blipFill>
          <a:blip r:embed="rId6"/>
          <a:stretch>
            <a:fillRect/>
          </a:stretch>
        </p:blipFill>
        <p:spPr>
          <a:xfrm>
            <a:off x="8992378" y="4741652"/>
            <a:ext cx="2661403" cy="1780052"/>
          </a:xfrm>
          <a:prstGeom prst="rect">
            <a:avLst/>
          </a:prstGeom>
        </p:spPr>
      </p:pic>
      <p:sp>
        <p:nvSpPr>
          <p:cNvPr id="9" name="テキスト ボックス 8"/>
          <p:cNvSpPr txBox="1"/>
          <p:nvPr/>
        </p:nvSpPr>
        <p:spPr>
          <a:xfrm>
            <a:off x="1266738" y="6488668"/>
            <a:ext cx="1269899" cy="369332"/>
          </a:xfrm>
          <a:prstGeom prst="rect">
            <a:avLst/>
          </a:prstGeom>
          <a:noFill/>
        </p:spPr>
        <p:txBody>
          <a:bodyPr wrap="none" rtlCol="0">
            <a:spAutoFit/>
          </a:bodyPr>
          <a:lstStyle/>
          <a:p>
            <a:r>
              <a:rPr lang="en-US" altLang="ja-JP" i="1" dirty="0" err="1">
                <a:latin typeface="Arial" panose="020B0604020202020204" pitchFamily="34" charset="0"/>
                <a:cs typeface="Arial" panose="020B0604020202020204" pitchFamily="34" charset="0"/>
              </a:rPr>
              <a:t>yokohama</a:t>
            </a:r>
            <a:endParaRPr kumimoji="1" lang="ja-JP" altLang="en-US" i="1" dirty="0">
              <a:latin typeface="Arial" panose="020B0604020202020204" pitchFamily="34" charset="0"/>
              <a:cs typeface="Arial" panose="020B0604020202020204" pitchFamily="34" charset="0"/>
            </a:endParaRPr>
          </a:p>
        </p:txBody>
      </p:sp>
      <p:sp>
        <p:nvSpPr>
          <p:cNvPr id="10" name="テキスト ボックス 9"/>
          <p:cNvSpPr txBox="1"/>
          <p:nvPr/>
        </p:nvSpPr>
        <p:spPr>
          <a:xfrm>
            <a:off x="4424907" y="6488668"/>
            <a:ext cx="941283" cy="369332"/>
          </a:xfrm>
          <a:prstGeom prst="rect">
            <a:avLst/>
          </a:prstGeom>
          <a:noFill/>
        </p:spPr>
        <p:txBody>
          <a:bodyPr wrap="none" rtlCol="0">
            <a:spAutoFit/>
          </a:bodyPr>
          <a:lstStyle/>
          <a:p>
            <a:r>
              <a:rPr kumimoji="1" lang="en-US" altLang="ja-JP" i="1" dirty="0" err="1">
                <a:latin typeface="Arial" panose="020B0604020202020204" pitchFamily="34" charset="0"/>
                <a:cs typeface="Arial" panose="020B0604020202020204" pitchFamily="34" charset="0"/>
              </a:rPr>
              <a:t>hakone</a:t>
            </a:r>
            <a:endParaRPr kumimoji="1" lang="ja-JP" altLang="en-US" i="1" dirty="0">
              <a:latin typeface="Arial" panose="020B0604020202020204" pitchFamily="34" charset="0"/>
              <a:cs typeface="Arial" panose="020B0604020202020204" pitchFamily="34" charset="0"/>
            </a:endParaRPr>
          </a:p>
        </p:txBody>
      </p:sp>
      <p:sp>
        <p:nvSpPr>
          <p:cNvPr id="11" name="テキスト ボックス 10"/>
          <p:cNvSpPr txBox="1"/>
          <p:nvPr/>
        </p:nvSpPr>
        <p:spPr>
          <a:xfrm>
            <a:off x="7103536" y="6504925"/>
            <a:ext cx="941283" cy="369332"/>
          </a:xfrm>
          <a:prstGeom prst="rect">
            <a:avLst/>
          </a:prstGeom>
          <a:noFill/>
        </p:spPr>
        <p:txBody>
          <a:bodyPr wrap="none" rtlCol="0">
            <a:spAutoFit/>
          </a:bodyPr>
          <a:lstStyle/>
          <a:p>
            <a:r>
              <a:rPr kumimoji="1" lang="en-US" altLang="ja-JP" i="1" dirty="0" err="1">
                <a:latin typeface="Arial" panose="020B0604020202020204" pitchFamily="34" charset="0"/>
                <a:cs typeface="Arial" panose="020B0604020202020204" pitchFamily="34" charset="0"/>
              </a:rPr>
              <a:t>shonan</a:t>
            </a:r>
            <a:endParaRPr kumimoji="1" lang="ja-JP" altLang="en-US" i="1" dirty="0">
              <a:latin typeface="Arial" panose="020B0604020202020204" pitchFamily="34" charset="0"/>
              <a:cs typeface="Arial" panose="020B0604020202020204" pitchFamily="34" charset="0"/>
            </a:endParaRPr>
          </a:p>
        </p:txBody>
      </p:sp>
      <p:sp>
        <p:nvSpPr>
          <p:cNvPr id="12" name="テキスト ボックス 11"/>
          <p:cNvSpPr txBox="1"/>
          <p:nvPr/>
        </p:nvSpPr>
        <p:spPr>
          <a:xfrm>
            <a:off x="9742398" y="6488668"/>
            <a:ext cx="1197764" cy="369332"/>
          </a:xfrm>
          <a:prstGeom prst="rect">
            <a:avLst/>
          </a:prstGeom>
          <a:noFill/>
        </p:spPr>
        <p:txBody>
          <a:bodyPr wrap="none" rtlCol="0">
            <a:spAutoFit/>
          </a:bodyPr>
          <a:lstStyle/>
          <a:p>
            <a:r>
              <a:rPr kumimoji="1" lang="en-US" altLang="ja-JP" i="1" dirty="0" err="1">
                <a:latin typeface="Arial" panose="020B0604020202020204" pitchFamily="34" charset="0"/>
                <a:cs typeface="Arial" panose="020B0604020202020204" pitchFamily="34" charset="0"/>
              </a:rPr>
              <a:t>kamakura</a:t>
            </a:r>
            <a:endParaRPr kumimoji="1" lang="ja-JP" alt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682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stretch>
            <a:fillRect/>
          </a:stretch>
        </p:blipFill>
        <p:spPr>
          <a:xfrm>
            <a:off x="997604" y="71215"/>
            <a:ext cx="9625263" cy="6870865"/>
          </a:xfrm>
          <a:prstGeom prst="rect">
            <a:avLst/>
          </a:prstGeom>
        </p:spPr>
      </p:pic>
      <p:sp>
        <p:nvSpPr>
          <p:cNvPr id="5" name="テキスト ボックス 4"/>
          <p:cNvSpPr txBox="1"/>
          <p:nvPr/>
        </p:nvSpPr>
        <p:spPr>
          <a:xfrm>
            <a:off x="3728638" y="1513551"/>
            <a:ext cx="954107"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相模原</a:t>
            </a:r>
          </a:p>
        </p:txBody>
      </p:sp>
      <p:sp>
        <p:nvSpPr>
          <p:cNvPr id="7" name="テキスト ボックス 6"/>
          <p:cNvSpPr txBox="1"/>
          <p:nvPr/>
        </p:nvSpPr>
        <p:spPr>
          <a:xfrm>
            <a:off x="3147643" y="4600804"/>
            <a:ext cx="1027667" cy="400110"/>
          </a:xfrm>
          <a:prstGeom prst="rect">
            <a:avLst/>
          </a:prstGeom>
          <a:solidFill>
            <a:srgbClr val="92D050"/>
          </a:solidFill>
        </p:spPr>
        <p:txBody>
          <a:bodyPr wrap="square" rtlCol="0">
            <a:spAutoFit/>
          </a:bodyPr>
          <a:lstStyle/>
          <a:p>
            <a:pPr algn="ctr"/>
            <a:r>
              <a:rPr kumimoji="1" lang="ja-JP" altLang="en-US" sz="2000" dirty="0">
                <a:latin typeface="ＭＳ Ｐゴシック" panose="020B0600070205080204" pitchFamily="50" charset="-128"/>
                <a:ea typeface="ＭＳ Ｐゴシック" panose="020B0600070205080204" pitchFamily="50" charset="-128"/>
              </a:rPr>
              <a:t>県　西</a:t>
            </a:r>
          </a:p>
        </p:txBody>
      </p:sp>
      <p:sp>
        <p:nvSpPr>
          <p:cNvPr id="8" name="テキスト ボックス 7"/>
          <p:cNvSpPr txBox="1"/>
          <p:nvPr/>
        </p:nvSpPr>
        <p:spPr>
          <a:xfrm>
            <a:off x="4682745" y="3833669"/>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湘南西部</a:t>
            </a:r>
          </a:p>
        </p:txBody>
      </p:sp>
      <p:sp>
        <p:nvSpPr>
          <p:cNvPr id="10" name="テキスト ボックス 9"/>
          <p:cNvSpPr txBox="1"/>
          <p:nvPr/>
        </p:nvSpPr>
        <p:spPr>
          <a:xfrm>
            <a:off x="5288039" y="2692637"/>
            <a:ext cx="867545"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県　央</a:t>
            </a:r>
          </a:p>
        </p:txBody>
      </p:sp>
      <p:sp>
        <p:nvSpPr>
          <p:cNvPr id="11" name="テキスト ボックス 10"/>
          <p:cNvSpPr txBox="1"/>
          <p:nvPr/>
        </p:nvSpPr>
        <p:spPr>
          <a:xfrm>
            <a:off x="6359516" y="4033724"/>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湘南東部</a:t>
            </a:r>
          </a:p>
        </p:txBody>
      </p:sp>
      <p:sp>
        <p:nvSpPr>
          <p:cNvPr id="13" name="テキスト ボックス 12"/>
          <p:cNvSpPr txBox="1"/>
          <p:nvPr/>
        </p:nvSpPr>
        <p:spPr>
          <a:xfrm>
            <a:off x="8363138" y="4912611"/>
            <a:ext cx="1595309"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横須賀・三浦</a:t>
            </a:r>
          </a:p>
        </p:txBody>
      </p:sp>
      <p:sp>
        <p:nvSpPr>
          <p:cNvPr id="14" name="テキスト ボックス 13"/>
          <p:cNvSpPr txBox="1"/>
          <p:nvPr/>
        </p:nvSpPr>
        <p:spPr>
          <a:xfrm>
            <a:off x="7752443" y="555896"/>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川崎北部</a:t>
            </a:r>
          </a:p>
        </p:txBody>
      </p:sp>
      <p:sp>
        <p:nvSpPr>
          <p:cNvPr id="15" name="テキスト ボックス 14"/>
          <p:cNvSpPr txBox="1"/>
          <p:nvPr/>
        </p:nvSpPr>
        <p:spPr>
          <a:xfrm>
            <a:off x="8963031" y="1331059"/>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川崎南部</a:t>
            </a:r>
          </a:p>
        </p:txBody>
      </p:sp>
      <p:sp>
        <p:nvSpPr>
          <p:cNvPr id="16" name="テキスト ボックス 15"/>
          <p:cNvSpPr txBox="1"/>
          <p:nvPr/>
        </p:nvSpPr>
        <p:spPr>
          <a:xfrm>
            <a:off x="7570104" y="2101447"/>
            <a:ext cx="867545"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横　浜</a:t>
            </a:r>
          </a:p>
        </p:txBody>
      </p:sp>
      <p:sp>
        <p:nvSpPr>
          <p:cNvPr id="19" name="楕円 18"/>
          <p:cNvSpPr/>
          <p:nvPr/>
        </p:nvSpPr>
        <p:spPr>
          <a:xfrm>
            <a:off x="7542499" y="2083949"/>
            <a:ext cx="1790299" cy="1790299"/>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59265" y="117714"/>
            <a:ext cx="9695283" cy="523220"/>
          </a:xfrm>
          <a:prstGeom prst="rect">
            <a:avLst/>
          </a:prstGeom>
          <a:solidFill>
            <a:schemeClr val="bg1"/>
          </a:solidFill>
        </p:spPr>
        <p:txBody>
          <a:bodyPr wrap="none">
            <a:spAutoFit/>
          </a:bodyPr>
          <a:lstStyle/>
          <a:p>
            <a:r>
              <a:rPr lang="en-US" altLang="ja-JP" sz="2800" dirty="0">
                <a:latin typeface="ＭＳ Ｐゴシック" panose="020B0600070205080204" pitchFamily="50" charset="-128"/>
                <a:ea typeface="ＭＳ Ｐゴシック" panose="020B0600070205080204" pitchFamily="50" charset="-128"/>
              </a:rPr>
              <a:t>2019</a:t>
            </a:r>
            <a:r>
              <a:rPr lang="ja-JP" altLang="en-US" sz="2800" dirty="0">
                <a:latin typeface="ＭＳ Ｐゴシック" panose="020B0600070205080204" pitchFamily="50" charset="-128"/>
                <a:ea typeface="ＭＳ Ｐゴシック" panose="020B0600070205080204" pitchFamily="50" charset="-128"/>
              </a:rPr>
              <a:t>年実態調査　出向システムの稼働状況　</a:t>
            </a:r>
            <a:r>
              <a:rPr lang="en-US" altLang="ja-JP" sz="2800" dirty="0">
                <a:latin typeface="ＭＳ Ｐゴシック" panose="020B0600070205080204" pitchFamily="50" charset="-128"/>
                <a:ea typeface="ＭＳ Ｐゴシック" panose="020B0600070205080204" pitchFamily="50" charset="-128"/>
              </a:rPr>
              <a:t>85</a:t>
            </a:r>
            <a:r>
              <a:rPr lang="ja-JP" altLang="en-US" sz="2800" dirty="0">
                <a:latin typeface="ＭＳ Ｐゴシック" panose="020B0600070205080204" pitchFamily="50" charset="-128"/>
                <a:ea typeface="ＭＳ Ｐゴシック" panose="020B0600070205080204" pitchFamily="50" charset="-128"/>
              </a:rPr>
              <a:t>％病院で稼働</a:t>
            </a:r>
          </a:p>
        </p:txBody>
      </p:sp>
      <p:sp>
        <p:nvSpPr>
          <p:cNvPr id="18" name="楕円 17"/>
          <p:cNvSpPr/>
          <p:nvPr/>
        </p:nvSpPr>
        <p:spPr>
          <a:xfrm>
            <a:off x="7948405" y="117260"/>
            <a:ext cx="1790299" cy="1790299"/>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3224221" y="488848"/>
            <a:ext cx="1790299" cy="1790299"/>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4844819" y="1869099"/>
            <a:ext cx="1465755" cy="1526626"/>
          </a:xfrm>
          <a:prstGeom prst="ellipse">
            <a:avLst/>
          </a:prstGeom>
          <a:solidFill>
            <a:schemeClr val="accent4">
              <a:alpha val="32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10219634" y="3614435"/>
            <a:ext cx="405094" cy="419289"/>
          </a:xfrm>
          <a:prstGeom prst="ellipse">
            <a:avLst/>
          </a:prstGeom>
          <a:solidFill>
            <a:schemeClr val="accent1">
              <a:alpha val="31765"/>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正方形/長方形 22"/>
          <p:cNvSpPr/>
          <p:nvPr/>
        </p:nvSpPr>
        <p:spPr>
          <a:xfrm>
            <a:off x="9869695" y="3973925"/>
            <a:ext cx="1681871" cy="646331"/>
          </a:xfrm>
          <a:prstGeom prst="rect">
            <a:avLst/>
          </a:prstGeom>
        </p:spPr>
        <p:txBody>
          <a:bodyPr wrap="none">
            <a:spAutoFit/>
          </a:bodyPr>
          <a:lstStyle/>
          <a:p>
            <a:r>
              <a:rPr lang="ja-JP" altLang="en-US" dirty="0"/>
              <a:t>不定期</a:t>
            </a:r>
            <a:r>
              <a:rPr lang="en-US" altLang="ja-JP" dirty="0"/>
              <a:t>/</a:t>
            </a:r>
            <a:r>
              <a:rPr lang="ja-JP" altLang="en-US" dirty="0"/>
              <a:t>定期で</a:t>
            </a:r>
            <a:endParaRPr lang="en-US" altLang="ja-JP" dirty="0"/>
          </a:p>
          <a:p>
            <a:r>
              <a:rPr lang="ja-JP" altLang="en-US" dirty="0"/>
              <a:t>稼働中と回答</a:t>
            </a:r>
          </a:p>
        </p:txBody>
      </p:sp>
      <p:sp>
        <p:nvSpPr>
          <p:cNvPr id="25" name="正方形/長方形 24"/>
          <p:cNvSpPr/>
          <p:nvPr/>
        </p:nvSpPr>
        <p:spPr>
          <a:xfrm>
            <a:off x="0" y="5770008"/>
            <a:ext cx="12192000" cy="1168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ja-JP" sz="3600" b="1" dirty="0">
                <a:solidFill>
                  <a:prstClr val="black"/>
                </a:solidFill>
              </a:rPr>
              <a:t>25</a:t>
            </a:r>
            <a:r>
              <a:rPr lang="ja-JP" altLang="en-US" sz="3600" b="1" dirty="0">
                <a:solidFill>
                  <a:prstClr val="black"/>
                </a:solidFill>
              </a:rPr>
              <a:t>％の病院自助努力で</a:t>
            </a:r>
            <a:r>
              <a:rPr lang="ja-JP" altLang="en-US" sz="3600" b="1" u="sng" dirty="0">
                <a:solidFill>
                  <a:prstClr val="black"/>
                </a:solidFill>
              </a:rPr>
              <a:t>法人内</a:t>
            </a:r>
            <a:r>
              <a:rPr lang="ja-JP" altLang="en-US" sz="3600" b="1" dirty="0">
                <a:solidFill>
                  <a:prstClr val="black"/>
                </a:solidFill>
              </a:rPr>
              <a:t>出向システム稼働</a:t>
            </a:r>
            <a:endParaRPr lang="en-US" altLang="ja-JP" sz="3600" b="1" dirty="0">
              <a:solidFill>
                <a:prstClr val="black"/>
              </a:solidFill>
            </a:endParaRPr>
          </a:p>
          <a:p>
            <a:pPr lvl="0" algn="ctr">
              <a:defRPr/>
            </a:pPr>
            <a:r>
              <a:rPr lang="ja-JP" altLang="en-US" sz="3600" b="1" dirty="0">
                <a:solidFill>
                  <a:prstClr val="black"/>
                </a:solidFill>
              </a:rPr>
              <a:t>慢性期度が増すほどシステムがなかった</a:t>
            </a:r>
          </a:p>
        </p:txBody>
      </p:sp>
    </p:spTree>
    <p:extLst>
      <p:ext uri="{BB962C8B-B14F-4D97-AF65-F5344CB8AC3E}">
        <p14:creationId xmlns:p14="http://schemas.microsoft.com/office/powerpoint/2010/main" val="2280532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D3CC3D-EDDB-4BC9-B828-5EE99A909813}"/>
              </a:ext>
            </a:extLst>
          </p:cNvPr>
          <p:cNvSpPr>
            <a:spLocks noGrp="1"/>
          </p:cNvSpPr>
          <p:nvPr>
            <p:ph type="title"/>
          </p:nvPr>
        </p:nvSpPr>
        <p:spPr>
          <a:xfrm>
            <a:off x="859715" y="322097"/>
            <a:ext cx="10515600" cy="1053789"/>
          </a:xfrm>
        </p:spPr>
        <p:txBody>
          <a:bodyPr>
            <a:normAutofit fontScale="90000"/>
          </a:bodyPr>
          <a:lstStyle/>
          <a:p>
            <a:r>
              <a:rPr lang="en-US" altLang="ja-JP" dirty="0"/>
              <a:t>2019</a:t>
            </a:r>
            <a:r>
              <a:rPr lang="ja-JP" altLang="en-US" dirty="0"/>
              <a:t>年実態調査　</a:t>
            </a:r>
            <a:r>
              <a:rPr lang="ja-JP" altLang="ja-JP" dirty="0"/>
              <a:t>出向システムへの成果期待</a:t>
            </a:r>
            <a:endParaRPr kumimoji="1" lang="ja-JP" altLang="en-US" dirty="0"/>
          </a:p>
        </p:txBody>
      </p:sp>
      <p:graphicFrame>
        <p:nvGraphicFramePr>
          <p:cNvPr id="5" name="図表 4"/>
          <p:cNvGraphicFramePr/>
          <p:nvPr/>
        </p:nvGraphicFramePr>
        <p:xfrm>
          <a:off x="1644728" y="137588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図 7"/>
          <p:cNvPicPr>
            <a:picLocks noChangeAspect="1"/>
          </p:cNvPicPr>
          <p:nvPr/>
        </p:nvPicPr>
        <p:blipFill>
          <a:blip r:embed="rId8"/>
          <a:stretch>
            <a:fillRect/>
          </a:stretch>
        </p:blipFill>
        <p:spPr>
          <a:xfrm>
            <a:off x="189812" y="2056452"/>
            <a:ext cx="2800814" cy="1347832"/>
          </a:xfrm>
          <a:prstGeom prst="rect">
            <a:avLst/>
          </a:prstGeom>
        </p:spPr>
      </p:pic>
      <p:sp>
        <p:nvSpPr>
          <p:cNvPr id="6" name="正方形/長方形 5"/>
          <p:cNvSpPr/>
          <p:nvPr/>
        </p:nvSpPr>
        <p:spPr>
          <a:xfrm>
            <a:off x="0" y="5770008"/>
            <a:ext cx="12192000" cy="1168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ja-JP" altLang="en-US" sz="3600" b="1" dirty="0">
                <a:solidFill>
                  <a:prstClr val="black"/>
                </a:solidFill>
              </a:rPr>
              <a:t>成果（指標）は、地域連携とキャリア支援</a:t>
            </a:r>
          </a:p>
        </p:txBody>
      </p:sp>
    </p:spTree>
    <p:extLst>
      <p:ext uri="{BB962C8B-B14F-4D97-AF65-F5344CB8AC3E}">
        <p14:creationId xmlns:p14="http://schemas.microsoft.com/office/powerpoint/2010/main" val="4278772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stretch>
            <a:fillRect/>
          </a:stretch>
        </p:blipFill>
        <p:spPr>
          <a:xfrm>
            <a:off x="832990" y="115658"/>
            <a:ext cx="9625263" cy="6870865"/>
          </a:xfrm>
          <a:prstGeom prst="rect">
            <a:avLst/>
          </a:prstGeom>
        </p:spPr>
      </p:pic>
      <p:sp>
        <p:nvSpPr>
          <p:cNvPr id="5" name="テキスト ボックス 4"/>
          <p:cNvSpPr txBox="1"/>
          <p:nvPr/>
        </p:nvSpPr>
        <p:spPr>
          <a:xfrm>
            <a:off x="3480927" y="1513551"/>
            <a:ext cx="954107"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相模原</a:t>
            </a:r>
          </a:p>
        </p:txBody>
      </p:sp>
      <p:sp>
        <p:nvSpPr>
          <p:cNvPr id="7" name="テキスト ボックス 6"/>
          <p:cNvSpPr txBox="1"/>
          <p:nvPr/>
        </p:nvSpPr>
        <p:spPr>
          <a:xfrm>
            <a:off x="2899932" y="4600804"/>
            <a:ext cx="1027667" cy="400110"/>
          </a:xfrm>
          <a:prstGeom prst="rect">
            <a:avLst/>
          </a:prstGeom>
          <a:solidFill>
            <a:srgbClr val="92D050"/>
          </a:solidFill>
        </p:spPr>
        <p:txBody>
          <a:bodyPr wrap="square" rtlCol="0">
            <a:spAutoFit/>
          </a:bodyPr>
          <a:lstStyle/>
          <a:p>
            <a:pPr algn="ctr"/>
            <a:r>
              <a:rPr kumimoji="1" lang="ja-JP" altLang="en-US" sz="2000" dirty="0">
                <a:latin typeface="ＭＳ Ｐゴシック" panose="020B0600070205080204" pitchFamily="50" charset="-128"/>
                <a:ea typeface="ＭＳ Ｐゴシック" panose="020B0600070205080204" pitchFamily="50" charset="-128"/>
              </a:rPr>
              <a:t>県　西</a:t>
            </a:r>
          </a:p>
        </p:txBody>
      </p:sp>
      <p:sp>
        <p:nvSpPr>
          <p:cNvPr id="8" name="テキスト ボックス 7"/>
          <p:cNvSpPr txBox="1"/>
          <p:nvPr/>
        </p:nvSpPr>
        <p:spPr>
          <a:xfrm>
            <a:off x="4435034" y="3833669"/>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湘南西部</a:t>
            </a:r>
          </a:p>
        </p:txBody>
      </p:sp>
      <p:sp>
        <p:nvSpPr>
          <p:cNvPr id="10" name="テキスト ボックス 9"/>
          <p:cNvSpPr txBox="1"/>
          <p:nvPr/>
        </p:nvSpPr>
        <p:spPr>
          <a:xfrm>
            <a:off x="5040328" y="2692637"/>
            <a:ext cx="867545"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県　央</a:t>
            </a:r>
          </a:p>
        </p:txBody>
      </p:sp>
      <p:sp>
        <p:nvSpPr>
          <p:cNvPr id="11" name="テキスト ボックス 10"/>
          <p:cNvSpPr txBox="1"/>
          <p:nvPr/>
        </p:nvSpPr>
        <p:spPr>
          <a:xfrm>
            <a:off x="6111805" y="4033724"/>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湘南東部</a:t>
            </a:r>
          </a:p>
        </p:txBody>
      </p:sp>
      <p:sp>
        <p:nvSpPr>
          <p:cNvPr id="13" name="テキスト ボックス 12"/>
          <p:cNvSpPr txBox="1"/>
          <p:nvPr/>
        </p:nvSpPr>
        <p:spPr>
          <a:xfrm>
            <a:off x="8115427" y="4912611"/>
            <a:ext cx="1595309"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横須賀・三浦</a:t>
            </a:r>
          </a:p>
        </p:txBody>
      </p:sp>
      <p:sp>
        <p:nvSpPr>
          <p:cNvPr id="14" name="テキスト ボックス 13"/>
          <p:cNvSpPr txBox="1"/>
          <p:nvPr/>
        </p:nvSpPr>
        <p:spPr>
          <a:xfrm>
            <a:off x="7504732" y="555896"/>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川崎北部</a:t>
            </a:r>
          </a:p>
        </p:txBody>
      </p:sp>
      <p:sp>
        <p:nvSpPr>
          <p:cNvPr id="15" name="テキスト ボックス 14"/>
          <p:cNvSpPr txBox="1"/>
          <p:nvPr/>
        </p:nvSpPr>
        <p:spPr>
          <a:xfrm>
            <a:off x="8715320" y="1331059"/>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川崎南部</a:t>
            </a:r>
          </a:p>
        </p:txBody>
      </p:sp>
      <p:sp>
        <p:nvSpPr>
          <p:cNvPr id="16" name="テキスト ボックス 15"/>
          <p:cNvSpPr txBox="1"/>
          <p:nvPr/>
        </p:nvSpPr>
        <p:spPr>
          <a:xfrm>
            <a:off x="7322393" y="2101447"/>
            <a:ext cx="867545"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横　浜</a:t>
            </a:r>
          </a:p>
        </p:txBody>
      </p:sp>
      <p:sp>
        <p:nvSpPr>
          <p:cNvPr id="19" name="楕円 18"/>
          <p:cNvSpPr/>
          <p:nvPr/>
        </p:nvSpPr>
        <p:spPr>
          <a:xfrm>
            <a:off x="7920437" y="2083643"/>
            <a:ext cx="1790299" cy="1790299"/>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267692" y="135583"/>
            <a:ext cx="6766596" cy="523220"/>
          </a:xfrm>
          <a:prstGeom prst="rect">
            <a:avLst/>
          </a:prstGeom>
          <a:solidFill>
            <a:schemeClr val="bg1"/>
          </a:solidFill>
        </p:spPr>
        <p:txBody>
          <a:bodyPr wrap="none">
            <a:spAutoFit/>
          </a:bodyPr>
          <a:lstStyle/>
          <a:p>
            <a:r>
              <a:rPr lang="en-US" altLang="ja-JP" sz="2800" dirty="0">
                <a:latin typeface="ＭＳ Ｐゴシック" panose="020B0600070205080204" pitchFamily="50" charset="-128"/>
                <a:ea typeface="ＭＳ Ｐゴシック" panose="020B0600070205080204" pitchFamily="50" charset="-128"/>
              </a:rPr>
              <a:t>2019</a:t>
            </a:r>
            <a:r>
              <a:rPr lang="ja-JP" altLang="en-US" sz="2800" dirty="0">
                <a:latin typeface="ＭＳ Ｐゴシック" panose="020B0600070205080204" pitchFamily="50" charset="-128"/>
                <a:ea typeface="ＭＳ Ｐゴシック" panose="020B0600070205080204" pitchFamily="50" charset="-128"/>
              </a:rPr>
              <a:t>年実態調査　出向システムへの期待感</a:t>
            </a:r>
          </a:p>
        </p:txBody>
      </p:sp>
      <p:sp>
        <p:nvSpPr>
          <p:cNvPr id="18" name="楕円 17"/>
          <p:cNvSpPr/>
          <p:nvPr/>
        </p:nvSpPr>
        <p:spPr>
          <a:xfrm>
            <a:off x="3032449" y="115658"/>
            <a:ext cx="1790299" cy="1790299"/>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3957980" y="3153111"/>
            <a:ext cx="1790299" cy="1790299"/>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1689664" y="2935504"/>
            <a:ext cx="1790299" cy="1790299"/>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7530315" y="5067701"/>
            <a:ext cx="1790299" cy="1790299"/>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5146949" y="2169957"/>
            <a:ext cx="1106501" cy="1034595"/>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p:cNvSpPr/>
          <p:nvPr/>
        </p:nvSpPr>
        <p:spPr>
          <a:xfrm>
            <a:off x="7470685" y="914145"/>
            <a:ext cx="1106501" cy="1034595"/>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0" y="5856502"/>
            <a:ext cx="12192000" cy="1019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ja-JP" altLang="en-US" sz="3600" b="1" dirty="0">
                <a:solidFill>
                  <a:prstClr val="black"/>
                </a:solidFill>
              </a:rPr>
              <a:t>ほぼ県の全域で出向システムへの期待が大きかった</a:t>
            </a:r>
          </a:p>
        </p:txBody>
      </p:sp>
    </p:spTree>
    <p:extLst>
      <p:ext uri="{BB962C8B-B14F-4D97-AF65-F5344CB8AC3E}">
        <p14:creationId xmlns:p14="http://schemas.microsoft.com/office/powerpoint/2010/main" val="382976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94EE5E-C324-468E-981D-A91D23DFA301}"/>
              </a:ext>
            </a:extLst>
          </p:cNvPr>
          <p:cNvSpPr>
            <a:spLocks noGrp="1"/>
          </p:cNvSpPr>
          <p:nvPr>
            <p:ph type="title"/>
          </p:nvPr>
        </p:nvSpPr>
        <p:spPr>
          <a:xfrm>
            <a:off x="613064" y="365125"/>
            <a:ext cx="11128013" cy="1325563"/>
          </a:xfrm>
        </p:spPr>
        <p:txBody>
          <a:bodyPr>
            <a:normAutofit/>
          </a:bodyPr>
          <a:lstStyle/>
          <a:p>
            <a:r>
              <a:rPr kumimoji="1" lang="en-US" altLang="ja-JP" sz="4000" dirty="0"/>
              <a:t>2019</a:t>
            </a:r>
            <a:r>
              <a:rPr kumimoji="1" lang="ja-JP" altLang="en-US" sz="4000" dirty="0"/>
              <a:t>年実態調査　</a:t>
            </a:r>
            <a:r>
              <a:rPr lang="ja-JP" altLang="en-US" sz="4000" b="1" dirty="0"/>
              <a:t>モデル支援事業への参画意思</a:t>
            </a:r>
            <a:endParaRPr kumimoji="1" lang="ja-JP" altLang="en-US" sz="4000" dirty="0"/>
          </a:p>
        </p:txBody>
      </p:sp>
      <p:sp>
        <p:nvSpPr>
          <p:cNvPr id="3" name="コンテンツ プレースホルダー 2">
            <a:extLst>
              <a:ext uri="{FF2B5EF4-FFF2-40B4-BE49-F238E27FC236}">
                <a16:creationId xmlns:a16="http://schemas.microsoft.com/office/drawing/2014/main" id="{897156DD-55A5-4376-8E40-CD6034349EBA}"/>
              </a:ext>
            </a:extLst>
          </p:cNvPr>
          <p:cNvSpPr>
            <a:spLocks noGrp="1"/>
          </p:cNvSpPr>
          <p:nvPr>
            <p:ph idx="1"/>
          </p:nvPr>
        </p:nvSpPr>
        <p:spPr>
          <a:xfrm>
            <a:off x="1225477" y="1586753"/>
            <a:ext cx="10515600" cy="4975411"/>
          </a:xfrm>
        </p:spPr>
        <p:txBody>
          <a:bodyPr>
            <a:normAutofit/>
          </a:bodyPr>
          <a:lstStyle/>
          <a:p>
            <a:pPr marL="0" indent="0">
              <a:buNone/>
            </a:pPr>
            <a:r>
              <a:rPr lang="ja-JP" altLang="en-US" b="1" dirty="0"/>
              <a:t> </a:t>
            </a:r>
            <a:endParaRPr lang="en-US" altLang="ja-JP" sz="1050" b="1" dirty="0"/>
          </a:p>
          <a:p>
            <a:pPr marL="457200" lvl="1" indent="0">
              <a:buNone/>
            </a:pPr>
            <a:endParaRPr lang="en-US" altLang="ja-JP" sz="2600" dirty="0"/>
          </a:p>
          <a:p>
            <a:pPr marL="914400" lvl="2" indent="0">
              <a:buNone/>
            </a:pPr>
            <a:endParaRPr lang="en-US" altLang="ja-JP" sz="2400" dirty="0"/>
          </a:p>
        </p:txBody>
      </p:sp>
      <p:graphicFrame>
        <p:nvGraphicFramePr>
          <p:cNvPr id="6" name="グラフ 5"/>
          <p:cNvGraphicFramePr/>
          <p:nvPr/>
        </p:nvGraphicFramePr>
        <p:xfrm>
          <a:off x="2096548" y="1365124"/>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1"/>
          <p:cNvSpPr txBox="1"/>
          <p:nvPr/>
        </p:nvSpPr>
        <p:spPr>
          <a:xfrm>
            <a:off x="1353075" y="3669226"/>
            <a:ext cx="4283933" cy="914400"/>
          </a:xfrm>
          <a:prstGeom prst="rect">
            <a:avLst/>
          </a:prstGeom>
          <a:solidFill>
            <a:schemeClr val="bg1">
              <a:lumMod val="95000"/>
            </a:schemeClr>
          </a:solidFill>
          <a:ln>
            <a:solidFill>
              <a:schemeClr val="tx1"/>
            </a:solid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4000" dirty="0"/>
              <a:t>希望しない　</a:t>
            </a:r>
            <a:r>
              <a:rPr lang="en-US" altLang="ja-JP" sz="4000" dirty="0"/>
              <a:t>45</a:t>
            </a:r>
            <a:r>
              <a:rPr lang="ja-JP" altLang="en-US" sz="4000" dirty="0"/>
              <a:t>％</a:t>
            </a:r>
          </a:p>
        </p:txBody>
      </p:sp>
    </p:spTree>
    <p:extLst>
      <p:ext uri="{BB962C8B-B14F-4D97-AF65-F5344CB8AC3E}">
        <p14:creationId xmlns:p14="http://schemas.microsoft.com/office/powerpoint/2010/main" val="3021219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94EE5E-C324-468E-981D-A91D23DFA301}"/>
              </a:ext>
            </a:extLst>
          </p:cNvPr>
          <p:cNvSpPr>
            <a:spLocks noGrp="1"/>
          </p:cNvSpPr>
          <p:nvPr>
            <p:ph type="title"/>
          </p:nvPr>
        </p:nvSpPr>
        <p:spPr>
          <a:xfrm>
            <a:off x="547741" y="365125"/>
            <a:ext cx="10515600" cy="1325563"/>
          </a:xfrm>
        </p:spPr>
        <p:txBody>
          <a:bodyPr>
            <a:normAutofit/>
          </a:bodyPr>
          <a:lstStyle/>
          <a:p>
            <a:r>
              <a:rPr lang="en-US" altLang="ja-JP" sz="3600" dirty="0"/>
              <a:t>2019</a:t>
            </a:r>
            <a:r>
              <a:rPr lang="ja-JP" altLang="en-US" sz="3600" dirty="0"/>
              <a:t>年実態調査　</a:t>
            </a:r>
            <a:r>
              <a:rPr lang="ja-JP" altLang="en-US" sz="3600" b="1" dirty="0"/>
              <a:t>出向事業への障壁　上位の問題</a:t>
            </a:r>
            <a:r>
              <a:rPr lang="ja-JP" altLang="en-US" sz="3600" dirty="0"/>
              <a:t>　</a:t>
            </a:r>
            <a:endParaRPr kumimoji="1" lang="ja-JP" altLang="en-US" sz="3600" dirty="0"/>
          </a:p>
        </p:txBody>
      </p:sp>
      <p:sp>
        <p:nvSpPr>
          <p:cNvPr id="3" name="コンテンツ プレースホルダー 2">
            <a:extLst>
              <a:ext uri="{FF2B5EF4-FFF2-40B4-BE49-F238E27FC236}">
                <a16:creationId xmlns:a16="http://schemas.microsoft.com/office/drawing/2014/main" id="{897156DD-55A5-4376-8E40-CD6034349EBA}"/>
              </a:ext>
            </a:extLst>
          </p:cNvPr>
          <p:cNvSpPr>
            <a:spLocks noGrp="1"/>
          </p:cNvSpPr>
          <p:nvPr>
            <p:ph idx="1"/>
          </p:nvPr>
        </p:nvSpPr>
        <p:spPr>
          <a:xfrm>
            <a:off x="547741" y="1422631"/>
            <a:ext cx="10515600" cy="5172635"/>
          </a:xfrm>
        </p:spPr>
        <p:txBody>
          <a:bodyPr>
            <a:normAutofit/>
          </a:bodyPr>
          <a:lstStyle/>
          <a:p>
            <a:pPr marL="457200" lvl="1" indent="0">
              <a:buNone/>
            </a:pPr>
            <a:endParaRPr lang="en-US" altLang="ja-JP" sz="2600" dirty="0"/>
          </a:p>
          <a:p>
            <a:pPr lvl="1">
              <a:buFont typeface="Wingdings" panose="05000000000000000000" pitchFamily="2" charset="2"/>
              <a:buChar char="Ø"/>
            </a:pPr>
            <a:endParaRPr lang="en-US" altLang="ja-JP" sz="2600" dirty="0"/>
          </a:p>
        </p:txBody>
      </p:sp>
      <p:graphicFrame>
        <p:nvGraphicFramePr>
          <p:cNvPr id="5" name="図表 4"/>
          <p:cNvGraphicFramePr/>
          <p:nvPr/>
        </p:nvGraphicFramePr>
        <p:xfrm>
          <a:off x="903642" y="2291379"/>
          <a:ext cx="9320603" cy="426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楕円 5"/>
          <p:cNvSpPr/>
          <p:nvPr/>
        </p:nvSpPr>
        <p:spPr>
          <a:xfrm>
            <a:off x="9995195" y="2324936"/>
            <a:ext cx="1329465" cy="126940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28</a:t>
            </a:r>
            <a:r>
              <a:rPr kumimoji="1" lang="ja-JP" altLang="en-US" sz="2800" dirty="0">
                <a:solidFill>
                  <a:schemeClr val="tx1"/>
                </a:solidFill>
              </a:rPr>
              <a:t>％</a:t>
            </a:r>
          </a:p>
        </p:txBody>
      </p:sp>
      <p:sp>
        <p:nvSpPr>
          <p:cNvPr id="7" name="楕円 6"/>
          <p:cNvSpPr/>
          <p:nvPr/>
        </p:nvSpPr>
        <p:spPr>
          <a:xfrm>
            <a:off x="9995195" y="3850410"/>
            <a:ext cx="1329465" cy="126940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22</a:t>
            </a:r>
            <a:r>
              <a:rPr kumimoji="1" lang="ja-JP" altLang="en-US" sz="2800" dirty="0">
                <a:solidFill>
                  <a:schemeClr val="tx1"/>
                </a:solidFill>
              </a:rPr>
              <a:t>％</a:t>
            </a:r>
          </a:p>
        </p:txBody>
      </p:sp>
      <p:sp>
        <p:nvSpPr>
          <p:cNvPr id="8" name="楕円 7"/>
          <p:cNvSpPr/>
          <p:nvPr/>
        </p:nvSpPr>
        <p:spPr>
          <a:xfrm>
            <a:off x="9995195" y="5238975"/>
            <a:ext cx="1329465" cy="126940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chemeClr val="tx1"/>
                </a:solidFill>
              </a:rPr>
              <a:t>16</a:t>
            </a:r>
            <a:r>
              <a:rPr kumimoji="1" lang="ja-JP" altLang="en-US" sz="2800" dirty="0">
                <a:solidFill>
                  <a:schemeClr val="tx1"/>
                </a:solidFill>
              </a:rPr>
              <a:t>％</a:t>
            </a:r>
          </a:p>
        </p:txBody>
      </p:sp>
    </p:spTree>
    <p:extLst>
      <p:ext uri="{BB962C8B-B14F-4D97-AF65-F5344CB8AC3E}">
        <p14:creationId xmlns:p14="http://schemas.microsoft.com/office/powerpoint/2010/main" val="1904607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3985" y="471596"/>
            <a:ext cx="11498317" cy="738461"/>
          </a:xfrm>
        </p:spPr>
        <p:txBody>
          <a:bodyPr>
            <a:normAutofit/>
          </a:bodyPr>
          <a:lstStyle/>
          <a:p>
            <a:r>
              <a:rPr lang="ja-JP" altLang="en-US" sz="3600" dirty="0"/>
              <a:t>皆のニーズを形にすること　</a:t>
            </a:r>
            <a:r>
              <a:rPr kumimoji="1" lang="ja-JP" altLang="en-US" sz="3600" dirty="0"/>
              <a:t>啓発の継続と成果の共有</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68261789"/>
              </p:ext>
            </p:extLst>
          </p:nvPr>
        </p:nvGraphicFramePr>
        <p:xfrm>
          <a:off x="837363" y="1585527"/>
          <a:ext cx="10515600" cy="3091520"/>
        </p:xfrm>
        <a:graphic>
          <a:graphicData uri="http://schemas.openxmlformats.org/drawingml/2006/table">
            <a:tbl>
              <a:tblPr firstRow="1" bandRow="1">
                <a:tableStyleId>{5940675A-B579-460E-94D1-54222C63F5DA}</a:tableStyleId>
              </a:tblPr>
              <a:tblGrid>
                <a:gridCol w="1801091">
                  <a:extLst>
                    <a:ext uri="{9D8B030D-6E8A-4147-A177-3AD203B41FA5}">
                      <a16:colId xmlns:a16="http://schemas.microsoft.com/office/drawing/2014/main" val="2185727650"/>
                    </a:ext>
                  </a:extLst>
                </a:gridCol>
                <a:gridCol w="8714509">
                  <a:extLst>
                    <a:ext uri="{9D8B030D-6E8A-4147-A177-3AD203B41FA5}">
                      <a16:colId xmlns:a16="http://schemas.microsoft.com/office/drawing/2014/main" val="545795099"/>
                    </a:ext>
                  </a:extLst>
                </a:gridCol>
              </a:tblGrid>
              <a:tr h="618304">
                <a:tc>
                  <a:txBody>
                    <a:bodyPr/>
                    <a:lstStyle/>
                    <a:p>
                      <a:pPr algn="ctr"/>
                      <a:r>
                        <a:rPr kumimoji="1" lang="ja-JP" altLang="en-US" sz="3200" dirty="0"/>
                        <a:t>年</a:t>
                      </a:r>
                    </a:p>
                  </a:txBody>
                  <a:tcPr anchor="ctr">
                    <a:solidFill>
                      <a:schemeClr val="accent1">
                        <a:lumMod val="40000"/>
                        <a:lumOff val="60000"/>
                      </a:schemeClr>
                    </a:solidFill>
                  </a:tcPr>
                </a:tc>
                <a:tc>
                  <a:txBody>
                    <a:bodyPr/>
                    <a:lstStyle/>
                    <a:p>
                      <a:pPr algn="ctr"/>
                      <a:r>
                        <a:rPr kumimoji="1" lang="ja-JP" altLang="en-US" sz="3200" dirty="0"/>
                        <a:t>発表会　テーマ</a:t>
                      </a:r>
                    </a:p>
                  </a:txBody>
                  <a:tcPr anchor="ctr">
                    <a:solidFill>
                      <a:schemeClr val="accent1">
                        <a:lumMod val="40000"/>
                        <a:lumOff val="60000"/>
                      </a:schemeClr>
                    </a:solidFill>
                  </a:tcPr>
                </a:tc>
                <a:extLst>
                  <a:ext uri="{0D108BD9-81ED-4DB2-BD59-A6C34878D82A}">
                    <a16:rowId xmlns:a16="http://schemas.microsoft.com/office/drawing/2014/main" val="3670979846"/>
                  </a:ext>
                </a:extLst>
              </a:tr>
              <a:tr h="618304">
                <a:tc>
                  <a:txBody>
                    <a:bodyPr/>
                    <a:lstStyle/>
                    <a:p>
                      <a:r>
                        <a:rPr kumimoji="1" lang="en-US" altLang="ja-JP" sz="3200" dirty="0"/>
                        <a:t>2022</a:t>
                      </a:r>
                      <a:r>
                        <a:rPr kumimoji="1" lang="ja-JP" altLang="en-US" sz="3200" dirty="0"/>
                        <a:t>年</a:t>
                      </a:r>
                    </a:p>
                  </a:txBody>
                  <a:tcPr anchor="ctr"/>
                </a:tc>
                <a:tc>
                  <a:txBody>
                    <a:bodyPr/>
                    <a:lstStyle/>
                    <a:p>
                      <a:r>
                        <a:rPr kumimoji="1" lang="ja-JP" altLang="en-US" sz="3200" dirty="0"/>
                        <a:t>地域包括ケア時代に向けた人材を考える</a:t>
                      </a:r>
                    </a:p>
                  </a:txBody>
                  <a:tcPr anchor="ctr"/>
                </a:tc>
                <a:extLst>
                  <a:ext uri="{0D108BD9-81ED-4DB2-BD59-A6C34878D82A}">
                    <a16:rowId xmlns:a16="http://schemas.microsoft.com/office/drawing/2014/main" val="3069886141"/>
                  </a:ext>
                </a:extLst>
              </a:tr>
              <a:tr h="618304">
                <a:tc>
                  <a:txBody>
                    <a:bodyPr/>
                    <a:lstStyle/>
                    <a:p>
                      <a:r>
                        <a:rPr kumimoji="1" lang="en-US" altLang="ja-JP" sz="3200" dirty="0"/>
                        <a:t>2023</a:t>
                      </a:r>
                      <a:r>
                        <a:rPr kumimoji="1" lang="ja-JP" altLang="en-US" sz="3200" dirty="0"/>
                        <a:t>年</a:t>
                      </a:r>
                    </a:p>
                  </a:txBody>
                  <a:tcPr anchor="ctr"/>
                </a:tc>
                <a:tc>
                  <a:txBody>
                    <a:bodyPr/>
                    <a:lstStyle/>
                    <a:p>
                      <a:r>
                        <a:rPr kumimoji="1" lang="ja-JP" altLang="en-US" sz="3200" dirty="0"/>
                        <a:t>かながわ地域看護師の養成を推進します</a:t>
                      </a:r>
                    </a:p>
                  </a:txBody>
                  <a:tcPr anchor="ctr"/>
                </a:tc>
                <a:extLst>
                  <a:ext uri="{0D108BD9-81ED-4DB2-BD59-A6C34878D82A}">
                    <a16:rowId xmlns:a16="http://schemas.microsoft.com/office/drawing/2014/main" val="3726851641"/>
                  </a:ext>
                </a:extLst>
              </a:tr>
              <a:tr h="618304">
                <a:tc>
                  <a:txBody>
                    <a:bodyPr/>
                    <a:lstStyle/>
                    <a:p>
                      <a:r>
                        <a:rPr kumimoji="1" lang="en-US" altLang="ja-JP" sz="3200" dirty="0"/>
                        <a:t>2024</a:t>
                      </a:r>
                      <a:r>
                        <a:rPr kumimoji="1" lang="ja-JP" altLang="en-US" sz="3200" dirty="0"/>
                        <a:t>年</a:t>
                      </a:r>
                    </a:p>
                  </a:txBody>
                  <a:tcPr anchor="ctr"/>
                </a:tc>
                <a:tc>
                  <a:txBody>
                    <a:bodyPr/>
                    <a:lstStyle/>
                    <a:p>
                      <a:r>
                        <a:rPr kumimoji="1" lang="ja-JP" altLang="en-US" sz="3200" dirty="0"/>
                        <a:t>かながわ地域看護師養成ガイド完成　</a:t>
                      </a:r>
                    </a:p>
                  </a:txBody>
                  <a:tcPr anchor="ctr"/>
                </a:tc>
                <a:extLst>
                  <a:ext uri="{0D108BD9-81ED-4DB2-BD59-A6C34878D82A}">
                    <a16:rowId xmlns:a16="http://schemas.microsoft.com/office/drawing/2014/main" val="3622941898"/>
                  </a:ext>
                </a:extLst>
              </a:tr>
              <a:tr h="618304">
                <a:tc>
                  <a:txBody>
                    <a:bodyPr/>
                    <a:lstStyle/>
                    <a:p>
                      <a:r>
                        <a:rPr kumimoji="1" lang="en-US" altLang="ja-JP" sz="3200" dirty="0"/>
                        <a:t>2025</a:t>
                      </a:r>
                      <a:r>
                        <a:rPr kumimoji="1" lang="ja-JP" altLang="en-US" sz="3200" dirty="0"/>
                        <a:t>年</a:t>
                      </a:r>
                    </a:p>
                  </a:txBody>
                  <a:tcPr anchor="ctr"/>
                </a:tc>
                <a:tc>
                  <a:txBody>
                    <a:bodyPr/>
                    <a:lstStyle/>
                    <a:p>
                      <a:r>
                        <a:rPr kumimoji="1" lang="ja-JP" altLang="en-US" sz="3200" dirty="0"/>
                        <a:t>出向者の発表～取り組みの波及効果を知る</a:t>
                      </a:r>
                    </a:p>
                  </a:txBody>
                  <a:tcPr anchor="ctr"/>
                </a:tc>
                <a:extLst>
                  <a:ext uri="{0D108BD9-81ED-4DB2-BD59-A6C34878D82A}">
                    <a16:rowId xmlns:a16="http://schemas.microsoft.com/office/drawing/2014/main" val="167448815"/>
                  </a:ext>
                </a:extLst>
              </a:tr>
            </a:tbl>
          </a:graphicData>
        </a:graphic>
      </p:graphicFrame>
      <p:sp>
        <p:nvSpPr>
          <p:cNvPr id="14" name="テキスト ボックス 13"/>
          <p:cNvSpPr txBox="1"/>
          <p:nvPr/>
        </p:nvSpPr>
        <p:spPr>
          <a:xfrm>
            <a:off x="1642662" y="5199678"/>
            <a:ext cx="8905002" cy="1323439"/>
          </a:xfrm>
          <a:prstGeom prst="rect">
            <a:avLst/>
          </a:prstGeom>
          <a:noFill/>
        </p:spPr>
        <p:txBody>
          <a:bodyPr wrap="none" rtlCol="0">
            <a:spAutoFit/>
          </a:bodyPr>
          <a:lstStyle/>
          <a:p>
            <a:r>
              <a:rPr lang="ja-JP" altLang="en-US" sz="4000" dirty="0"/>
              <a:t>時代と地域ニーズに即した看護師育成</a:t>
            </a:r>
            <a:endParaRPr lang="en-US" altLang="ja-JP" sz="4000" dirty="0"/>
          </a:p>
          <a:p>
            <a:pPr algn="ctr"/>
            <a:r>
              <a:rPr lang="ja-JP" altLang="en-US" sz="4000" b="1" dirty="0">
                <a:solidFill>
                  <a:srgbClr val="FF0000"/>
                </a:solidFill>
              </a:rPr>
              <a:t>パラダイムシフト</a:t>
            </a:r>
            <a:endParaRPr kumimoji="1" lang="ja-JP" altLang="en-US" sz="4000" b="1" dirty="0">
              <a:solidFill>
                <a:srgbClr val="FF0000"/>
              </a:solidFill>
            </a:endParaRPr>
          </a:p>
        </p:txBody>
      </p:sp>
    </p:spTree>
    <p:extLst>
      <p:ext uri="{BB962C8B-B14F-4D97-AF65-F5344CB8AC3E}">
        <p14:creationId xmlns:p14="http://schemas.microsoft.com/office/powerpoint/2010/main" val="796933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E5C65D2-D41A-A62C-43CA-5259B5C2CE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3472" y="-44336"/>
            <a:ext cx="9073008" cy="6339538"/>
          </a:xfrm>
          <a:prstGeom prst="rect">
            <a:avLst/>
          </a:prstGeom>
          <a:solidFill>
            <a:schemeClr val="bg1"/>
          </a:solidFill>
        </p:spPr>
      </p:pic>
      <p:sp>
        <p:nvSpPr>
          <p:cNvPr id="3" name="サブタイトル 2"/>
          <p:cNvSpPr>
            <a:spLocks noGrp="1"/>
          </p:cNvSpPr>
          <p:nvPr>
            <p:ph type="subTitle" idx="1"/>
          </p:nvPr>
        </p:nvSpPr>
        <p:spPr>
          <a:xfrm>
            <a:off x="3791744" y="5071066"/>
            <a:ext cx="4464496" cy="1224136"/>
          </a:xfrm>
        </p:spPr>
        <p:txBody>
          <a:bodyPr>
            <a:noAutofit/>
          </a:bodyPr>
          <a:lstStyle/>
          <a:p>
            <a:r>
              <a:rPr lang="ja-JP" altLang="en-US" sz="2200"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国家公務員共済組合連合会</a:t>
            </a:r>
            <a:endParaRPr lang="en-US" altLang="ja-JP" sz="2200"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2200"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横須賀共済病院　　</a:t>
            </a:r>
            <a:endParaRPr lang="en-US" altLang="ja-JP" sz="2200"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2200"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小池　美智子　</a:t>
            </a:r>
            <a:endParaRPr lang="en-US" altLang="ja-JP" sz="2200"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2200"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2200" dirty="0">
              <a:solidFill>
                <a:srgbClr val="0033CC"/>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タイトル 4"/>
          <p:cNvSpPr>
            <a:spLocks noGrp="1"/>
          </p:cNvSpPr>
          <p:nvPr>
            <p:ph type="ctrTitle"/>
          </p:nvPr>
        </p:nvSpPr>
        <p:spPr>
          <a:xfrm>
            <a:off x="2423592" y="2104055"/>
            <a:ext cx="7200800" cy="1584176"/>
          </a:xfrm>
          <a:solidFill>
            <a:schemeClr val="bg1"/>
          </a:solidFill>
        </p:spPr>
        <p:txBody>
          <a:bodyPr>
            <a:normAutofit fontScale="90000"/>
          </a:bodyPr>
          <a:lstStyle/>
          <a:p>
            <a:r>
              <a:rPr lang="ja-JP" altLang="en-US" b="1" dirty="0">
                <a:solidFill>
                  <a:srgbClr val="003399"/>
                </a:solidFill>
                <a:effectLst>
                  <a:outerShdw blurRad="38100" dist="38100" dir="2700000" algn="tl">
                    <a:srgbClr val="000000">
                      <a:alpha val="43137"/>
                    </a:srgbClr>
                  </a:outerShdw>
                </a:effectLst>
                <a:latin typeface="+mj-ea"/>
                <a:cs typeface="Meiryo UI" panose="020B0604030504040204" pitchFamily="50" charset="-128"/>
              </a:rPr>
              <a:t>かながわ地域看護師事業化までの道のり</a:t>
            </a:r>
            <a:endParaRPr lang="en-US" altLang="ja-JP" b="1" dirty="0">
              <a:solidFill>
                <a:srgbClr val="003399"/>
              </a:solidFill>
              <a:effectLst>
                <a:outerShdw blurRad="38100" dist="38100" dir="2700000" algn="tl">
                  <a:srgbClr val="000000">
                    <a:alpha val="43137"/>
                  </a:srgbClr>
                </a:outerShdw>
              </a:effectLst>
              <a:latin typeface="+mj-ea"/>
              <a:cs typeface="Meiryo UI" panose="020B0604030504040204" pitchFamily="50" charset="-128"/>
            </a:endParaRPr>
          </a:p>
        </p:txBody>
      </p:sp>
      <p:sp>
        <p:nvSpPr>
          <p:cNvPr id="7" name="テキスト ボックス 6">
            <a:extLst>
              <a:ext uri="{FF2B5EF4-FFF2-40B4-BE49-F238E27FC236}">
                <a16:creationId xmlns:a16="http://schemas.microsoft.com/office/drawing/2014/main" id="{9104B74D-075A-971F-7AE8-937F836C2A5F}"/>
              </a:ext>
            </a:extLst>
          </p:cNvPr>
          <p:cNvSpPr txBox="1"/>
          <p:nvPr/>
        </p:nvSpPr>
        <p:spPr>
          <a:xfrm>
            <a:off x="10812524" y="5925870"/>
            <a:ext cx="1368152" cy="369332"/>
          </a:xfrm>
          <a:prstGeom prst="rect">
            <a:avLst/>
          </a:prstGeom>
          <a:noFill/>
        </p:spPr>
        <p:txBody>
          <a:bodyPr wrap="square" rtlCol="0">
            <a:spAutoFit/>
          </a:bodyPr>
          <a:lstStyle/>
          <a:p>
            <a:r>
              <a:rPr kumimoji="1" lang="en-US" altLang="ja-JP" dirty="0"/>
              <a:t>2025.8.22</a:t>
            </a:r>
            <a:endParaRPr kumimoji="1" lang="ja-JP" altLang="en-US" dirty="0"/>
          </a:p>
        </p:txBody>
      </p:sp>
    </p:spTree>
    <p:extLst>
      <p:ext uri="{BB962C8B-B14F-4D97-AF65-F5344CB8AC3E}">
        <p14:creationId xmlns:p14="http://schemas.microsoft.com/office/powerpoint/2010/main" val="1450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F8B0E0-9B10-27AB-C524-F04009119ED3}"/>
              </a:ext>
            </a:extLst>
          </p:cNvPr>
          <p:cNvSpPr>
            <a:spLocks noGrp="1"/>
          </p:cNvSpPr>
          <p:nvPr>
            <p:ph type="title"/>
          </p:nvPr>
        </p:nvSpPr>
        <p:spPr>
          <a:xfrm>
            <a:off x="609600" y="219085"/>
            <a:ext cx="10972800" cy="1143000"/>
          </a:xfrm>
        </p:spPr>
        <p:txBody>
          <a:bodyPr/>
          <a:lstStyle/>
          <a:p>
            <a:r>
              <a:rPr lang="ja-JP" altLang="en-US" b="1" dirty="0">
                <a:solidFill>
                  <a:srgbClr val="003399"/>
                </a:solidFill>
              </a:rPr>
              <a:t>何故かながわ地域看護師？</a:t>
            </a:r>
            <a:endParaRPr kumimoji="1" lang="ja-JP" altLang="en-US" sz="3200" b="1" dirty="0">
              <a:solidFill>
                <a:srgbClr val="003399"/>
              </a:solidFill>
            </a:endParaRPr>
          </a:p>
        </p:txBody>
      </p:sp>
      <p:sp>
        <p:nvSpPr>
          <p:cNvPr id="6" name="フローチャート: 代替処理 5">
            <a:extLst>
              <a:ext uri="{FF2B5EF4-FFF2-40B4-BE49-F238E27FC236}">
                <a16:creationId xmlns:a16="http://schemas.microsoft.com/office/drawing/2014/main" id="{C419928D-ACF2-2CB3-3218-E5F60B0806CB}"/>
              </a:ext>
            </a:extLst>
          </p:cNvPr>
          <p:cNvSpPr/>
          <p:nvPr/>
        </p:nvSpPr>
        <p:spPr>
          <a:xfrm>
            <a:off x="1284224" y="1808163"/>
            <a:ext cx="3672408" cy="431281"/>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ローチャート: 代替処理 7">
            <a:extLst>
              <a:ext uri="{FF2B5EF4-FFF2-40B4-BE49-F238E27FC236}">
                <a16:creationId xmlns:a16="http://schemas.microsoft.com/office/drawing/2014/main" id="{FD4560B4-5353-BFE2-1D26-22D9E869C3E5}"/>
              </a:ext>
            </a:extLst>
          </p:cNvPr>
          <p:cNvSpPr/>
          <p:nvPr/>
        </p:nvSpPr>
        <p:spPr>
          <a:xfrm>
            <a:off x="594614" y="1808163"/>
            <a:ext cx="5134065" cy="2543557"/>
          </a:xfrm>
          <a:prstGeom prst="flowChartAlternateProcess">
            <a:avLst/>
          </a:prstGeom>
          <a:solidFill>
            <a:srgbClr val="FFFF99">
              <a:alpha val="30000"/>
            </a:srgbClr>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a:extLst>
              <a:ext uri="{FF2B5EF4-FFF2-40B4-BE49-F238E27FC236}">
                <a16:creationId xmlns:a16="http://schemas.microsoft.com/office/drawing/2014/main" id="{5D8C3798-D1FF-A071-6B0C-DF2F00DC4625}"/>
              </a:ext>
            </a:extLst>
          </p:cNvPr>
          <p:cNvPicPr>
            <a:picLocks noChangeAspect="1"/>
          </p:cNvPicPr>
          <p:nvPr/>
        </p:nvPicPr>
        <p:blipFill>
          <a:blip r:embed="rId3"/>
          <a:stretch>
            <a:fillRect/>
          </a:stretch>
        </p:blipFill>
        <p:spPr>
          <a:xfrm>
            <a:off x="6148008" y="1788338"/>
            <a:ext cx="5167598" cy="2543557"/>
          </a:xfrm>
          <a:prstGeom prst="rect">
            <a:avLst/>
          </a:prstGeom>
          <a:solidFill>
            <a:srgbClr val="FFFF99">
              <a:alpha val="30000"/>
            </a:srgbClr>
          </a:solidFill>
          <a:ln>
            <a:solidFill>
              <a:srgbClr val="003399"/>
            </a:solidFill>
          </a:ln>
        </p:spPr>
      </p:pic>
      <p:pic>
        <p:nvPicPr>
          <p:cNvPr id="10" name="図 9">
            <a:extLst>
              <a:ext uri="{FF2B5EF4-FFF2-40B4-BE49-F238E27FC236}">
                <a16:creationId xmlns:a16="http://schemas.microsoft.com/office/drawing/2014/main" id="{0D056A1E-73AE-12AF-EA71-708497996FB1}"/>
              </a:ext>
            </a:extLst>
          </p:cNvPr>
          <p:cNvPicPr>
            <a:picLocks noChangeAspect="1"/>
          </p:cNvPicPr>
          <p:nvPr/>
        </p:nvPicPr>
        <p:blipFill>
          <a:blip r:embed="rId4"/>
          <a:stretch>
            <a:fillRect/>
          </a:stretch>
        </p:blipFill>
        <p:spPr>
          <a:xfrm>
            <a:off x="6889500" y="1808163"/>
            <a:ext cx="3700593" cy="432815"/>
          </a:xfrm>
          <a:prstGeom prst="rect">
            <a:avLst/>
          </a:prstGeom>
        </p:spPr>
      </p:pic>
      <p:sp>
        <p:nvSpPr>
          <p:cNvPr id="11" name="テキスト ボックス 10">
            <a:extLst>
              <a:ext uri="{FF2B5EF4-FFF2-40B4-BE49-F238E27FC236}">
                <a16:creationId xmlns:a16="http://schemas.microsoft.com/office/drawing/2014/main" id="{27CFB3CE-A532-FA18-1E50-BE740A937256}"/>
              </a:ext>
            </a:extLst>
          </p:cNvPr>
          <p:cNvSpPr txBox="1"/>
          <p:nvPr/>
        </p:nvSpPr>
        <p:spPr>
          <a:xfrm>
            <a:off x="2400348" y="1760088"/>
            <a:ext cx="1440160" cy="584775"/>
          </a:xfrm>
          <a:prstGeom prst="rect">
            <a:avLst/>
          </a:prstGeom>
          <a:noFill/>
        </p:spPr>
        <p:txBody>
          <a:bodyPr wrap="square" rtlCol="0">
            <a:spAutoFit/>
          </a:bodyPr>
          <a:lstStyle/>
          <a:p>
            <a:r>
              <a:rPr kumimoji="1" lang="ja-JP" altLang="en-US" sz="3200" dirty="0"/>
              <a:t>日　本</a:t>
            </a:r>
          </a:p>
        </p:txBody>
      </p:sp>
      <p:sp>
        <p:nvSpPr>
          <p:cNvPr id="12" name="テキスト ボックス 11">
            <a:extLst>
              <a:ext uri="{FF2B5EF4-FFF2-40B4-BE49-F238E27FC236}">
                <a16:creationId xmlns:a16="http://schemas.microsoft.com/office/drawing/2014/main" id="{AD442017-AF87-6E14-EFE0-B889A9514648}"/>
              </a:ext>
            </a:extLst>
          </p:cNvPr>
          <p:cNvSpPr txBox="1"/>
          <p:nvPr/>
        </p:nvSpPr>
        <p:spPr>
          <a:xfrm>
            <a:off x="8031910" y="1760088"/>
            <a:ext cx="1415772" cy="584775"/>
          </a:xfrm>
          <a:prstGeom prst="rect">
            <a:avLst/>
          </a:prstGeom>
          <a:noFill/>
        </p:spPr>
        <p:txBody>
          <a:bodyPr wrap="none" rtlCol="0">
            <a:spAutoFit/>
          </a:bodyPr>
          <a:lstStyle/>
          <a:p>
            <a:r>
              <a:rPr kumimoji="1" lang="ja-JP" altLang="en-US" sz="3200" dirty="0"/>
              <a:t>神奈川</a:t>
            </a:r>
          </a:p>
        </p:txBody>
      </p:sp>
      <p:sp>
        <p:nvSpPr>
          <p:cNvPr id="3" name="テキスト ボックス 2">
            <a:extLst>
              <a:ext uri="{FF2B5EF4-FFF2-40B4-BE49-F238E27FC236}">
                <a16:creationId xmlns:a16="http://schemas.microsoft.com/office/drawing/2014/main" id="{8CB1BBD7-8BE0-29E2-EEAF-B93798929C6A}"/>
              </a:ext>
            </a:extLst>
          </p:cNvPr>
          <p:cNvSpPr txBox="1"/>
          <p:nvPr/>
        </p:nvSpPr>
        <p:spPr>
          <a:xfrm>
            <a:off x="594614" y="2408548"/>
            <a:ext cx="5184482" cy="2123658"/>
          </a:xfrm>
          <a:prstGeom prst="rect">
            <a:avLst/>
          </a:prstGeom>
          <a:noFill/>
        </p:spPr>
        <p:txBody>
          <a:bodyPr wrap="square" rtlCol="0">
            <a:spAutoFit/>
          </a:bodyPr>
          <a:lstStyle/>
          <a:p>
            <a:r>
              <a:rPr kumimoji="1" lang="ja-JP" altLang="en-US" sz="2200" dirty="0"/>
              <a:t>・</a:t>
            </a:r>
            <a:r>
              <a:rPr kumimoji="1" lang="ja-JP" altLang="en-US" sz="2200" b="1" dirty="0"/>
              <a:t>人口</a:t>
            </a:r>
            <a:r>
              <a:rPr kumimoji="1" lang="ja-JP" altLang="en-US" sz="2200" dirty="0"/>
              <a:t>：</a:t>
            </a:r>
            <a:r>
              <a:rPr kumimoji="1" lang="en-US" altLang="ja-JP" sz="2200" dirty="0"/>
              <a:t>2015</a:t>
            </a:r>
            <a:r>
              <a:rPr kumimoji="1" lang="ja-JP" altLang="en-US" sz="2200" dirty="0"/>
              <a:t>年がピーク</a:t>
            </a:r>
            <a:endParaRPr kumimoji="1" lang="en-US" altLang="ja-JP" sz="2200" dirty="0"/>
          </a:p>
          <a:p>
            <a:r>
              <a:rPr lang="ja-JP" altLang="en-US" sz="2200" dirty="0"/>
              <a:t>　　　　</a:t>
            </a:r>
            <a:r>
              <a:rPr kumimoji="1" lang="en-US" altLang="ja-JP" sz="2200" dirty="0"/>
              <a:t>2060</a:t>
            </a:r>
            <a:r>
              <a:rPr kumimoji="1" lang="ja-JP" altLang="en-US" sz="2200" dirty="0"/>
              <a:t>年は</a:t>
            </a:r>
            <a:r>
              <a:rPr kumimoji="1" lang="en-US" altLang="ja-JP" sz="2200" dirty="0"/>
              <a:t>8,600</a:t>
            </a:r>
            <a:r>
              <a:rPr kumimoji="1" lang="ja-JP" altLang="en-US" sz="2200" dirty="0"/>
              <a:t>万人まで減少か</a:t>
            </a:r>
            <a:endParaRPr kumimoji="1" lang="en-US" altLang="ja-JP" sz="2200" dirty="0"/>
          </a:p>
          <a:p>
            <a:endParaRPr kumimoji="1" lang="en-US" altLang="ja-JP" sz="2200" dirty="0"/>
          </a:p>
          <a:p>
            <a:r>
              <a:rPr lang="ja-JP" altLang="en-US" sz="2200" dirty="0"/>
              <a:t>・</a:t>
            </a:r>
            <a:r>
              <a:rPr kumimoji="1" lang="ja-JP" altLang="en-US" sz="2200" b="1" dirty="0">
                <a:latin typeface="+mn-lt"/>
              </a:rPr>
              <a:t>高齢化率</a:t>
            </a:r>
            <a:r>
              <a:rPr kumimoji="1" lang="ja-JP" altLang="en-US" sz="2200" dirty="0">
                <a:latin typeface="+mn-lt"/>
              </a:rPr>
              <a:t>：</a:t>
            </a:r>
            <a:r>
              <a:rPr kumimoji="1" lang="en-US" altLang="ja-JP" sz="2200" dirty="0">
                <a:latin typeface="+mn-lt"/>
              </a:rPr>
              <a:t>2024</a:t>
            </a:r>
            <a:r>
              <a:rPr kumimoji="1" lang="ja-JP" altLang="en-US" sz="2200" dirty="0">
                <a:latin typeface="+mn-lt"/>
              </a:rPr>
              <a:t>年　</a:t>
            </a:r>
            <a:r>
              <a:rPr kumimoji="1" lang="en-US" altLang="ja-JP" sz="2200" dirty="0">
                <a:latin typeface="+mn-lt"/>
              </a:rPr>
              <a:t>29.3</a:t>
            </a:r>
            <a:r>
              <a:rPr kumimoji="1" lang="ja-JP" altLang="en-US" sz="2200" dirty="0">
                <a:latin typeface="+mn-lt"/>
              </a:rPr>
              <a:t>％</a:t>
            </a:r>
            <a:endParaRPr kumimoji="1" lang="en-US" altLang="ja-JP" sz="2200" dirty="0">
              <a:latin typeface="+mn-lt"/>
            </a:endParaRPr>
          </a:p>
          <a:p>
            <a:r>
              <a:rPr kumimoji="1" lang="ja-JP" altLang="en-US" sz="2200" dirty="0"/>
              <a:t>　　　　　　</a:t>
            </a:r>
            <a:r>
              <a:rPr kumimoji="1" lang="en-US" altLang="ja-JP" sz="2200" dirty="0"/>
              <a:t>2070</a:t>
            </a:r>
            <a:r>
              <a:rPr kumimoji="1" lang="ja-JP" altLang="en-US" sz="2200" dirty="0"/>
              <a:t>年　</a:t>
            </a:r>
            <a:r>
              <a:rPr kumimoji="1" lang="en-US" altLang="ja-JP" sz="2200" dirty="0"/>
              <a:t>39</a:t>
            </a:r>
            <a:r>
              <a:rPr kumimoji="1" lang="ja-JP" altLang="en-US" sz="2200" dirty="0"/>
              <a:t>％</a:t>
            </a:r>
            <a:r>
              <a:rPr lang="ja-JP" altLang="en-US" sz="2200" dirty="0"/>
              <a:t>　</a:t>
            </a:r>
            <a:r>
              <a:rPr kumimoji="1" lang="ja-JP" altLang="en-US" sz="2200" dirty="0"/>
              <a:t>と予測</a:t>
            </a:r>
            <a:endParaRPr kumimoji="1" lang="en-US" altLang="ja-JP" sz="2200" dirty="0"/>
          </a:p>
          <a:p>
            <a:endParaRPr kumimoji="1" lang="en-US" altLang="ja-JP" sz="2200" dirty="0"/>
          </a:p>
        </p:txBody>
      </p:sp>
      <p:sp>
        <p:nvSpPr>
          <p:cNvPr id="4" name="テキスト ボックス 3">
            <a:extLst>
              <a:ext uri="{FF2B5EF4-FFF2-40B4-BE49-F238E27FC236}">
                <a16:creationId xmlns:a16="http://schemas.microsoft.com/office/drawing/2014/main" id="{F5CE6B92-99F5-D7E2-737E-850127B86DEA}"/>
              </a:ext>
            </a:extLst>
          </p:cNvPr>
          <p:cNvSpPr txBox="1"/>
          <p:nvPr/>
        </p:nvSpPr>
        <p:spPr>
          <a:xfrm>
            <a:off x="6209208" y="2513823"/>
            <a:ext cx="5206435" cy="2031325"/>
          </a:xfrm>
          <a:prstGeom prst="rect">
            <a:avLst/>
          </a:prstGeom>
          <a:noFill/>
        </p:spPr>
        <p:txBody>
          <a:bodyPr wrap="square" rtlCol="0">
            <a:spAutoFit/>
          </a:bodyPr>
          <a:lstStyle/>
          <a:p>
            <a:r>
              <a:rPr kumimoji="1" lang="ja-JP" altLang="en-US" sz="2200" dirty="0"/>
              <a:t>・</a:t>
            </a:r>
            <a:r>
              <a:rPr kumimoji="1" lang="ja-JP" altLang="en-US" sz="2200" b="1" dirty="0"/>
              <a:t>人口</a:t>
            </a:r>
            <a:r>
              <a:rPr kumimoji="1" lang="ja-JP" altLang="en-US" sz="2200" dirty="0"/>
              <a:t>：</a:t>
            </a:r>
            <a:r>
              <a:rPr kumimoji="1" lang="en-US" altLang="ja-JP" sz="2200" dirty="0"/>
              <a:t>2021</a:t>
            </a:r>
            <a:r>
              <a:rPr kumimoji="1" lang="ja-JP" altLang="en-US" sz="2200" dirty="0"/>
              <a:t>年から</a:t>
            </a:r>
            <a:r>
              <a:rPr kumimoji="1" lang="en-US" altLang="ja-JP" sz="2200" dirty="0"/>
              <a:t>4</a:t>
            </a:r>
            <a:r>
              <a:rPr kumimoji="1" lang="ja-JP" altLang="en-US" sz="2200" dirty="0"/>
              <a:t>年連続減少</a:t>
            </a:r>
            <a:endParaRPr lang="en-US" altLang="ja-JP" sz="2200" dirty="0"/>
          </a:p>
          <a:p>
            <a:endParaRPr kumimoji="1" lang="en-US" altLang="ja-JP" sz="2200" dirty="0"/>
          </a:p>
          <a:p>
            <a:endParaRPr lang="en-US" altLang="ja-JP" sz="800" dirty="0"/>
          </a:p>
          <a:p>
            <a:endParaRPr lang="en-US" altLang="ja-JP" sz="800" dirty="0"/>
          </a:p>
          <a:p>
            <a:r>
              <a:rPr lang="ja-JP" altLang="en-US" sz="2200" dirty="0"/>
              <a:t>・</a:t>
            </a:r>
            <a:r>
              <a:rPr lang="ja-JP" altLang="en-US" sz="2200" b="1" dirty="0"/>
              <a:t>高齢化率</a:t>
            </a:r>
            <a:r>
              <a:rPr lang="ja-JP" altLang="en-US" sz="2200" dirty="0"/>
              <a:t>：</a:t>
            </a:r>
            <a:r>
              <a:rPr lang="en-US" altLang="ja-JP" sz="2200" dirty="0"/>
              <a:t>2024</a:t>
            </a:r>
            <a:r>
              <a:rPr lang="ja-JP" altLang="en-US" sz="2200" dirty="0"/>
              <a:t>年　</a:t>
            </a:r>
            <a:r>
              <a:rPr lang="en-US" altLang="ja-JP" sz="2200" dirty="0"/>
              <a:t>25.5</a:t>
            </a:r>
            <a:r>
              <a:rPr lang="ja-JP" altLang="en-US" sz="2200" dirty="0"/>
              <a:t>％</a:t>
            </a:r>
            <a:endParaRPr lang="en-US" altLang="ja-JP" sz="2200" dirty="0"/>
          </a:p>
          <a:p>
            <a:r>
              <a:rPr lang="ja-JP" altLang="en-US" sz="2200" dirty="0"/>
              <a:t>　　　　　　</a:t>
            </a:r>
            <a:r>
              <a:rPr lang="en-US" altLang="ja-JP" sz="2200" dirty="0"/>
              <a:t>2070</a:t>
            </a:r>
            <a:r>
              <a:rPr lang="ja-JP" altLang="en-US" sz="2200" dirty="0"/>
              <a:t>年　</a:t>
            </a:r>
            <a:r>
              <a:rPr lang="en-US" altLang="ja-JP" sz="2200" dirty="0"/>
              <a:t>36.5</a:t>
            </a:r>
            <a:r>
              <a:rPr lang="ja-JP" altLang="en-US" sz="2200" dirty="0"/>
              <a:t>％　と予測</a:t>
            </a:r>
            <a:endParaRPr lang="en-US" altLang="ja-JP" sz="2200" dirty="0"/>
          </a:p>
          <a:p>
            <a:r>
              <a:rPr lang="ja-JP" altLang="en-US" sz="2200" dirty="0"/>
              <a:t>　　　　</a:t>
            </a:r>
            <a:endParaRPr lang="en-US" altLang="ja-JP" sz="2200" dirty="0"/>
          </a:p>
        </p:txBody>
      </p:sp>
      <p:sp>
        <p:nvSpPr>
          <p:cNvPr id="5" name="爆発: 14 pt 4">
            <a:extLst>
              <a:ext uri="{FF2B5EF4-FFF2-40B4-BE49-F238E27FC236}">
                <a16:creationId xmlns:a16="http://schemas.microsoft.com/office/drawing/2014/main" id="{CBCF532B-992D-5E40-733F-2E4868629C38}"/>
              </a:ext>
            </a:extLst>
          </p:cNvPr>
          <p:cNvSpPr/>
          <p:nvPr/>
        </p:nvSpPr>
        <p:spPr>
          <a:xfrm rot="951634">
            <a:off x="4012913" y="4523591"/>
            <a:ext cx="2691525" cy="1439122"/>
          </a:xfrm>
          <a:prstGeom prst="irregularSeal2">
            <a:avLst/>
          </a:prstGeom>
          <a:solidFill>
            <a:srgbClr val="FF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危機感</a:t>
            </a:r>
          </a:p>
        </p:txBody>
      </p:sp>
      <p:sp>
        <p:nvSpPr>
          <p:cNvPr id="14" name="テキスト ボックス 13">
            <a:extLst>
              <a:ext uri="{FF2B5EF4-FFF2-40B4-BE49-F238E27FC236}">
                <a16:creationId xmlns:a16="http://schemas.microsoft.com/office/drawing/2014/main" id="{D353FCCE-2035-78A6-680F-45094E492893}"/>
              </a:ext>
            </a:extLst>
          </p:cNvPr>
          <p:cNvSpPr txBox="1"/>
          <p:nvPr/>
        </p:nvSpPr>
        <p:spPr>
          <a:xfrm>
            <a:off x="6889500" y="5113308"/>
            <a:ext cx="4319068" cy="954107"/>
          </a:xfrm>
          <a:prstGeom prst="rect">
            <a:avLst/>
          </a:prstGeom>
          <a:noFill/>
        </p:spPr>
        <p:txBody>
          <a:bodyPr wrap="square" rtlCol="0">
            <a:spAutoFit/>
          </a:bodyPr>
          <a:lstStyle/>
          <a:p>
            <a:r>
              <a:rPr kumimoji="1" lang="ja-JP" altLang="en-US" sz="2800" b="1" dirty="0">
                <a:solidFill>
                  <a:srgbClr val="FF0000"/>
                </a:solidFill>
              </a:rPr>
              <a:t>どうすれば、地域の医療を守ることができのか！</a:t>
            </a:r>
          </a:p>
        </p:txBody>
      </p:sp>
    </p:spTree>
    <p:extLst>
      <p:ext uri="{BB962C8B-B14F-4D97-AF65-F5344CB8AC3E}">
        <p14:creationId xmlns:p14="http://schemas.microsoft.com/office/powerpoint/2010/main" val="4258982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A2A2301D-E49E-E3FF-20B8-34EFA812221E}"/>
              </a:ext>
            </a:extLst>
          </p:cNvPr>
          <p:cNvSpPr/>
          <p:nvPr/>
        </p:nvSpPr>
        <p:spPr>
          <a:xfrm>
            <a:off x="899821" y="1453642"/>
            <a:ext cx="10308748" cy="2659434"/>
          </a:xfrm>
          <a:prstGeom prst="roundRect">
            <a:avLst/>
          </a:prstGeom>
          <a:solidFill>
            <a:schemeClr val="accent6">
              <a:lumMod val="20000"/>
              <a:lumOff val="80000"/>
              <a:alpha val="55000"/>
            </a:schemeClr>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000" dirty="0">
                <a:solidFill>
                  <a:schemeClr val="tx1"/>
                </a:solidFill>
              </a:rPr>
              <a:t>　地域内の異なる施設間で人材交流を行い、地域の医療や福祉を学ぶことで、自施設の役割を理解し、施設間の連携に強い、地域医療構想・地域包括ケアシステムの中で活躍することができる看護師を育成する取り組み</a:t>
            </a:r>
            <a:endParaRPr kumimoji="1" lang="en-US" altLang="ja-JP" sz="3000" dirty="0">
              <a:solidFill>
                <a:schemeClr val="tx1"/>
              </a:solidFill>
            </a:endParaRPr>
          </a:p>
        </p:txBody>
      </p:sp>
      <p:sp>
        <p:nvSpPr>
          <p:cNvPr id="2" name="タイトル 1">
            <a:extLst>
              <a:ext uri="{FF2B5EF4-FFF2-40B4-BE49-F238E27FC236}">
                <a16:creationId xmlns:a16="http://schemas.microsoft.com/office/drawing/2014/main" id="{53F8B0E0-9B10-27AB-C524-F04009119ED3}"/>
              </a:ext>
            </a:extLst>
          </p:cNvPr>
          <p:cNvSpPr>
            <a:spLocks noGrp="1"/>
          </p:cNvSpPr>
          <p:nvPr>
            <p:ph type="title"/>
          </p:nvPr>
        </p:nvSpPr>
        <p:spPr/>
        <p:txBody>
          <a:bodyPr/>
          <a:lstStyle/>
          <a:p>
            <a:r>
              <a:rPr kumimoji="1" lang="ja-JP" altLang="en-US" sz="4400" b="1" i="0" u="none" strike="noStrike" kern="1200" cap="none" spc="0" normalizeH="0" baseline="0" noProof="0" dirty="0">
                <a:ln>
                  <a:noFill/>
                </a:ln>
                <a:solidFill>
                  <a:srgbClr val="003399"/>
                </a:solidFill>
                <a:effectLst/>
                <a:uLnTx/>
                <a:uFillTx/>
                <a:latin typeface="Segoe UI"/>
                <a:ea typeface="メイリオ"/>
                <a:cs typeface="+mj-cs"/>
              </a:rPr>
              <a:t>かながわ地域看護師とは</a:t>
            </a:r>
            <a:endParaRPr kumimoji="1" lang="ja-JP" altLang="en-US" b="1" dirty="0">
              <a:solidFill>
                <a:srgbClr val="003399"/>
              </a:solidFill>
            </a:endParaRPr>
          </a:p>
        </p:txBody>
      </p:sp>
      <p:sp>
        <p:nvSpPr>
          <p:cNvPr id="4" name="下矢印 21">
            <a:extLst>
              <a:ext uri="{FF2B5EF4-FFF2-40B4-BE49-F238E27FC236}">
                <a16:creationId xmlns:a16="http://schemas.microsoft.com/office/drawing/2014/main" id="{0CF8001A-426B-F3D9-89EC-3D4AA13BCD28}"/>
              </a:ext>
            </a:extLst>
          </p:cNvPr>
          <p:cNvSpPr/>
          <p:nvPr/>
        </p:nvSpPr>
        <p:spPr>
          <a:xfrm>
            <a:off x="5770080" y="4161671"/>
            <a:ext cx="651840" cy="648072"/>
          </a:xfrm>
          <a:prstGeom prst="downArrow">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38100" dist="38100" dir="5400000" algn="ctr" rotWithShape="0">
              <a:srgbClr val="000000">
                <a:alpha val="35000"/>
              </a:srgbClr>
            </a:outerShdw>
          </a:effectLst>
          <a:scene3d>
            <a:camera prst="orthographicFront"/>
            <a:lightRig rig="threePt" dir="t"/>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B265F612-A466-4111-36C5-98D63E1EAEDA}"/>
              </a:ext>
            </a:extLst>
          </p:cNvPr>
          <p:cNvSpPr/>
          <p:nvPr/>
        </p:nvSpPr>
        <p:spPr>
          <a:xfrm>
            <a:off x="1841727" y="4858339"/>
            <a:ext cx="8424936" cy="1440160"/>
          </a:xfrm>
          <a:prstGeom prst="roundRect">
            <a:avLst/>
          </a:prstGeom>
          <a:solidFill>
            <a:schemeClr val="accent6">
              <a:lumMod val="20000"/>
              <a:lumOff val="80000"/>
              <a:alpha val="55000"/>
            </a:schemeClr>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000" dirty="0">
                <a:solidFill>
                  <a:schemeClr val="tx1"/>
                </a:solidFill>
              </a:rPr>
              <a:t>神奈川県と看護師等養成実習病院連絡協議会が共同で検討している</a:t>
            </a:r>
          </a:p>
        </p:txBody>
      </p:sp>
    </p:spTree>
    <p:extLst>
      <p:ext uri="{BB962C8B-B14F-4D97-AF65-F5344CB8AC3E}">
        <p14:creationId xmlns:p14="http://schemas.microsoft.com/office/powerpoint/2010/main" val="394858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F8B0E0-9B10-27AB-C524-F04009119ED3}"/>
              </a:ext>
            </a:extLst>
          </p:cNvPr>
          <p:cNvSpPr>
            <a:spLocks noGrp="1"/>
          </p:cNvSpPr>
          <p:nvPr>
            <p:ph type="title"/>
          </p:nvPr>
        </p:nvSpPr>
        <p:spPr/>
        <p:txBody>
          <a:bodyPr/>
          <a:lstStyle/>
          <a:p>
            <a:r>
              <a:rPr lang="ja-JP" altLang="en-US" b="1" dirty="0">
                <a:solidFill>
                  <a:srgbClr val="003399"/>
                </a:solidFill>
              </a:rPr>
              <a:t>かながわ地域看護師の目的</a:t>
            </a:r>
            <a:endParaRPr kumimoji="1" lang="ja-JP" altLang="en-US" b="1" dirty="0">
              <a:solidFill>
                <a:srgbClr val="003399"/>
              </a:solidFill>
            </a:endParaRPr>
          </a:p>
        </p:txBody>
      </p:sp>
      <p:sp>
        <p:nvSpPr>
          <p:cNvPr id="8" name="四角形: 角を丸くする 7">
            <a:extLst>
              <a:ext uri="{FF2B5EF4-FFF2-40B4-BE49-F238E27FC236}">
                <a16:creationId xmlns:a16="http://schemas.microsoft.com/office/drawing/2014/main" id="{F7150C90-AEBD-105B-9632-D37B7654A7AF}"/>
              </a:ext>
            </a:extLst>
          </p:cNvPr>
          <p:cNvSpPr/>
          <p:nvPr/>
        </p:nvSpPr>
        <p:spPr>
          <a:xfrm>
            <a:off x="947428" y="1421904"/>
            <a:ext cx="10297144" cy="2007096"/>
          </a:xfrm>
          <a:prstGeom prst="roundRect">
            <a:avLst/>
          </a:prstGeom>
          <a:solidFill>
            <a:schemeClr val="accent6">
              <a:lumMod val="20000"/>
              <a:lumOff val="80000"/>
              <a:alpha val="55000"/>
            </a:schemeClr>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000" dirty="0">
                <a:solidFill>
                  <a:schemeClr val="tx1"/>
                </a:solidFill>
              </a:rPr>
              <a:t>１．地域医療構想と地域包括ケア時代に相応しい看護師</a:t>
            </a:r>
            <a:endParaRPr kumimoji="1" lang="en-US" altLang="ja-JP" sz="3000" dirty="0">
              <a:solidFill>
                <a:schemeClr val="tx1"/>
              </a:solidFill>
            </a:endParaRPr>
          </a:p>
          <a:p>
            <a:r>
              <a:rPr lang="ja-JP" altLang="en-US" sz="3000" dirty="0">
                <a:solidFill>
                  <a:schemeClr val="tx1"/>
                </a:solidFill>
              </a:rPr>
              <a:t>　</a:t>
            </a:r>
            <a:r>
              <a:rPr kumimoji="1" lang="ja-JP" altLang="en-US" sz="3000" dirty="0">
                <a:solidFill>
                  <a:schemeClr val="tx1"/>
                </a:solidFill>
              </a:rPr>
              <a:t>　の確保と養成を地域全体で取り組む。</a:t>
            </a:r>
            <a:endParaRPr lang="en-US" altLang="ja-JP" sz="3000" dirty="0">
              <a:solidFill>
                <a:schemeClr val="tx1"/>
              </a:solidFill>
            </a:endParaRPr>
          </a:p>
          <a:p>
            <a:pPr>
              <a:lnSpc>
                <a:spcPct val="150000"/>
              </a:lnSpc>
            </a:pPr>
            <a:r>
              <a:rPr kumimoji="1" lang="ja-JP" altLang="en-US" sz="3000" dirty="0">
                <a:solidFill>
                  <a:schemeClr val="tx1"/>
                </a:solidFill>
              </a:rPr>
              <a:t>２．看護師の離職や地域からの流出を防ぐ。</a:t>
            </a:r>
          </a:p>
        </p:txBody>
      </p:sp>
      <p:sp>
        <p:nvSpPr>
          <p:cNvPr id="9" name="下矢印 21">
            <a:extLst>
              <a:ext uri="{FF2B5EF4-FFF2-40B4-BE49-F238E27FC236}">
                <a16:creationId xmlns:a16="http://schemas.microsoft.com/office/drawing/2014/main" id="{CA0083A5-9085-E92D-5388-E2545B1A1999}"/>
              </a:ext>
            </a:extLst>
          </p:cNvPr>
          <p:cNvSpPr/>
          <p:nvPr/>
        </p:nvSpPr>
        <p:spPr>
          <a:xfrm>
            <a:off x="5821185" y="3589615"/>
            <a:ext cx="549630" cy="479245"/>
          </a:xfrm>
          <a:prstGeom prst="downArrow">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38100" dist="38100" dir="5400000" algn="ctr" rotWithShape="0">
              <a:srgbClr val="000000">
                <a:alpha val="35000"/>
              </a:srgbClr>
            </a:outerShdw>
          </a:effectLst>
          <a:scene3d>
            <a:camera prst="orthographicFront"/>
            <a:lightRig rig="threePt" dir="t"/>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四角形: 角を丸くする 9">
            <a:extLst>
              <a:ext uri="{FF2B5EF4-FFF2-40B4-BE49-F238E27FC236}">
                <a16:creationId xmlns:a16="http://schemas.microsoft.com/office/drawing/2014/main" id="{9540AC3B-0993-D501-8DB2-01DA233DC013}"/>
              </a:ext>
            </a:extLst>
          </p:cNvPr>
          <p:cNvSpPr/>
          <p:nvPr/>
        </p:nvSpPr>
        <p:spPr>
          <a:xfrm>
            <a:off x="3287688" y="4167356"/>
            <a:ext cx="5904656" cy="691915"/>
          </a:xfrm>
          <a:prstGeom prst="roundRect">
            <a:avLst/>
          </a:prstGeom>
          <a:solidFill>
            <a:schemeClr val="accent6">
              <a:lumMod val="20000"/>
              <a:lumOff val="80000"/>
              <a:alpha val="55000"/>
            </a:schemeClr>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000" dirty="0">
                <a:solidFill>
                  <a:schemeClr val="tx1"/>
                </a:solidFill>
              </a:rPr>
              <a:t>連携、育てる、離職・流出予防</a:t>
            </a:r>
          </a:p>
        </p:txBody>
      </p:sp>
      <p:sp>
        <p:nvSpPr>
          <p:cNvPr id="12" name="四角形: 角を丸くする 11">
            <a:extLst>
              <a:ext uri="{FF2B5EF4-FFF2-40B4-BE49-F238E27FC236}">
                <a16:creationId xmlns:a16="http://schemas.microsoft.com/office/drawing/2014/main" id="{0B30E282-6532-7D8F-65C1-FAC823731FC2}"/>
              </a:ext>
            </a:extLst>
          </p:cNvPr>
          <p:cNvSpPr/>
          <p:nvPr/>
        </p:nvSpPr>
        <p:spPr>
          <a:xfrm>
            <a:off x="3395700" y="5661248"/>
            <a:ext cx="5400600" cy="619024"/>
          </a:xfrm>
          <a:prstGeom prst="roundRect">
            <a:avLst/>
          </a:prstGeom>
          <a:solidFill>
            <a:schemeClr val="accent6">
              <a:lumMod val="20000"/>
              <a:lumOff val="80000"/>
              <a:alpha val="55000"/>
            </a:schemeClr>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000" dirty="0">
                <a:solidFill>
                  <a:schemeClr val="tx1"/>
                </a:solidFill>
              </a:rPr>
              <a:t>地域の医療・看護を支える</a:t>
            </a:r>
          </a:p>
        </p:txBody>
      </p:sp>
      <p:sp>
        <p:nvSpPr>
          <p:cNvPr id="3" name="下矢印 21">
            <a:extLst>
              <a:ext uri="{FF2B5EF4-FFF2-40B4-BE49-F238E27FC236}">
                <a16:creationId xmlns:a16="http://schemas.microsoft.com/office/drawing/2014/main" id="{EA28E248-5320-2EF5-8BF7-C673B38B947D}"/>
              </a:ext>
            </a:extLst>
          </p:cNvPr>
          <p:cNvSpPr/>
          <p:nvPr/>
        </p:nvSpPr>
        <p:spPr>
          <a:xfrm>
            <a:off x="5821185" y="5021388"/>
            <a:ext cx="549630" cy="479245"/>
          </a:xfrm>
          <a:prstGeom prst="downArrow">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38100" dist="38100" dir="5400000" algn="ctr" rotWithShape="0">
              <a:srgbClr val="000000">
                <a:alpha val="35000"/>
              </a:srgbClr>
            </a:outerShdw>
          </a:effectLst>
          <a:scene3d>
            <a:camera prst="orthographicFront"/>
            <a:lightRig rig="threePt" dir="t"/>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055024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A39F0B-3D03-4A7D-A5E6-C13E331754C9}"/>
              </a:ext>
            </a:extLst>
          </p:cNvPr>
          <p:cNvSpPr>
            <a:spLocks noGrp="1"/>
          </p:cNvSpPr>
          <p:nvPr>
            <p:ph type="title"/>
          </p:nvPr>
        </p:nvSpPr>
        <p:spPr>
          <a:xfrm>
            <a:off x="1981200" y="1124744"/>
            <a:ext cx="8229600" cy="2448272"/>
          </a:xfrm>
        </p:spPr>
        <p:txBody>
          <a:bodyPr>
            <a:normAutofit/>
          </a:bodyPr>
          <a:lstStyle/>
          <a:p>
            <a:r>
              <a:rPr lang="ja-JP" altLang="en-US" sz="3600" b="1" dirty="0">
                <a:latin typeface="+mj-ea"/>
              </a:rPr>
              <a:t>第</a:t>
            </a:r>
            <a:r>
              <a:rPr lang="en-US" altLang="ja-JP" sz="3600" b="1" dirty="0">
                <a:latin typeface="+mj-ea"/>
              </a:rPr>
              <a:t>29</a:t>
            </a:r>
            <a:r>
              <a:rPr lang="ja-JP" altLang="en-US" sz="3600" b="1" dirty="0">
                <a:latin typeface="+mj-ea"/>
              </a:rPr>
              <a:t>回日本看護管理学会学術集会</a:t>
            </a:r>
            <a:br>
              <a:rPr lang="en-US" altLang="ja-JP" sz="3600" b="1" dirty="0">
                <a:latin typeface="+mj-ea"/>
              </a:rPr>
            </a:br>
            <a:r>
              <a:rPr lang="ja-JP" altLang="en-US" sz="3600" b="1" dirty="0">
                <a:latin typeface="+mj-ea"/>
              </a:rPr>
              <a:t>利益相反の開示</a:t>
            </a:r>
            <a:br>
              <a:rPr lang="en-US" altLang="ja-JP" sz="3600" b="1" dirty="0">
                <a:latin typeface="+mj-ea"/>
              </a:rPr>
            </a:br>
            <a:r>
              <a:rPr lang="ja-JP" altLang="en-US" sz="3600" b="1" dirty="0">
                <a:latin typeface="+mj-ea"/>
              </a:rPr>
              <a:t>筆頭発表者：竹村 華織</a:t>
            </a:r>
          </a:p>
        </p:txBody>
      </p:sp>
      <p:sp>
        <p:nvSpPr>
          <p:cNvPr id="4" name="テキスト ボックス 3">
            <a:extLst>
              <a:ext uri="{FF2B5EF4-FFF2-40B4-BE49-F238E27FC236}">
                <a16:creationId xmlns:a16="http://schemas.microsoft.com/office/drawing/2014/main" id="{DD42163F-96E2-4BFD-8F0D-23F2F764AF91}"/>
              </a:ext>
            </a:extLst>
          </p:cNvPr>
          <p:cNvSpPr txBox="1"/>
          <p:nvPr/>
        </p:nvSpPr>
        <p:spPr>
          <a:xfrm>
            <a:off x="2999656" y="3933056"/>
            <a:ext cx="648072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3399"/>
                </a:solidFill>
                <a:effectLst/>
                <a:uLnTx/>
                <a:uFillTx/>
                <a:latin typeface="Segoe UI"/>
                <a:ea typeface="メイリオ"/>
                <a:cs typeface="+mn-cs"/>
              </a:rPr>
              <a:t>演題発表に関連し、開示すべき</a:t>
            </a:r>
            <a:endParaRPr kumimoji="1" lang="en-US" altLang="ja-JP" sz="3200" b="0" i="0" u="none" strike="noStrike" kern="1200" cap="none" spc="0" normalizeH="0" baseline="0" noProof="0" dirty="0">
              <a:ln>
                <a:noFill/>
              </a:ln>
              <a:solidFill>
                <a:srgbClr val="003399"/>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3399"/>
                </a:solidFill>
                <a:effectLst/>
                <a:uLnTx/>
                <a:uFillTx/>
                <a:latin typeface="Segoe UI"/>
                <a:ea typeface="メイリオ"/>
                <a:cs typeface="+mn-cs"/>
              </a:rPr>
              <a:t>利益相反関係にある企業などは</a:t>
            </a:r>
            <a:endParaRPr kumimoji="1" lang="en-US" altLang="ja-JP" sz="3200" b="0" i="0" u="none" strike="noStrike" kern="1200" cap="none" spc="0" normalizeH="0" baseline="0" noProof="0" dirty="0">
              <a:ln>
                <a:noFill/>
              </a:ln>
              <a:solidFill>
                <a:srgbClr val="003399"/>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3399"/>
                </a:solidFill>
                <a:effectLst/>
                <a:uLnTx/>
                <a:uFillTx/>
                <a:latin typeface="Segoe UI"/>
                <a:ea typeface="メイリオ"/>
                <a:cs typeface="+mn-cs"/>
              </a:rPr>
              <a:t>ありません</a:t>
            </a:r>
          </a:p>
        </p:txBody>
      </p:sp>
      <p:sp>
        <p:nvSpPr>
          <p:cNvPr id="3" name="正方形/長方形 2">
            <a:extLst>
              <a:ext uri="{FF2B5EF4-FFF2-40B4-BE49-F238E27FC236}">
                <a16:creationId xmlns:a16="http://schemas.microsoft.com/office/drawing/2014/main" id="{0BDADB21-89D9-1B08-3243-588F2D18AAC2}"/>
              </a:ext>
            </a:extLst>
          </p:cNvPr>
          <p:cNvSpPr/>
          <p:nvPr/>
        </p:nvSpPr>
        <p:spPr>
          <a:xfrm>
            <a:off x="0" y="6309320"/>
            <a:ext cx="12144672" cy="43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Tree>
    <p:extLst>
      <p:ext uri="{BB962C8B-B14F-4D97-AF65-F5344CB8AC3E}">
        <p14:creationId xmlns:p14="http://schemas.microsoft.com/office/powerpoint/2010/main" val="3240450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86345"/>
            <a:ext cx="8229600" cy="1008112"/>
          </a:xfrm>
        </p:spPr>
        <p:txBody>
          <a:bodyPr>
            <a:normAutofit/>
          </a:bodyPr>
          <a:lstStyle/>
          <a:p>
            <a:r>
              <a:rPr lang="ja-JP" altLang="en-US" sz="4000" b="1" dirty="0">
                <a:solidFill>
                  <a:srgbClr val="003399"/>
                </a:solidFill>
              </a:rPr>
              <a:t>取り組みの経緯</a:t>
            </a:r>
            <a:endParaRPr lang="ja-JP" altLang="en-US" sz="4000" dirty="0">
              <a:solidFill>
                <a:srgbClr val="003399"/>
              </a:solidFill>
            </a:endParaRPr>
          </a:p>
        </p:txBody>
      </p:sp>
      <p:graphicFrame>
        <p:nvGraphicFramePr>
          <p:cNvPr id="7" name="図表 6">
            <a:extLst>
              <a:ext uri="{FF2B5EF4-FFF2-40B4-BE49-F238E27FC236}">
                <a16:creationId xmlns:a16="http://schemas.microsoft.com/office/drawing/2014/main" id="{0637185E-BEFA-FCA6-874E-B7CFA26CB9E2}"/>
              </a:ext>
            </a:extLst>
          </p:cNvPr>
          <p:cNvGraphicFramePr/>
          <p:nvPr/>
        </p:nvGraphicFramePr>
        <p:xfrm>
          <a:off x="839416" y="1094457"/>
          <a:ext cx="7944369" cy="5170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矢印: ストライプ 8">
            <a:extLst>
              <a:ext uri="{FF2B5EF4-FFF2-40B4-BE49-F238E27FC236}">
                <a16:creationId xmlns:a16="http://schemas.microsoft.com/office/drawing/2014/main" id="{46819962-7DD8-971D-5992-24B840C79B4A}"/>
              </a:ext>
            </a:extLst>
          </p:cNvPr>
          <p:cNvSpPr/>
          <p:nvPr/>
        </p:nvSpPr>
        <p:spPr>
          <a:xfrm rot="5400000">
            <a:off x="7348451" y="2908468"/>
            <a:ext cx="4536504" cy="1542473"/>
          </a:xfrm>
          <a:prstGeom prst="stripedRightArrow">
            <a:avLst/>
          </a:prstGeom>
          <a:solidFill>
            <a:schemeClr val="accent6">
              <a:lumMod val="20000"/>
              <a:lumOff val="80000"/>
              <a:alpha val="55000"/>
            </a:schemeClr>
          </a:soli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0" name="矢印: ストライプ 9">
            <a:extLst>
              <a:ext uri="{FF2B5EF4-FFF2-40B4-BE49-F238E27FC236}">
                <a16:creationId xmlns:a16="http://schemas.microsoft.com/office/drawing/2014/main" id="{0D831E64-066C-3CC9-533B-B0FDA1ADE386}"/>
              </a:ext>
            </a:extLst>
          </p:cNvPr>
          <p:cNvSpPr/>
          <p:nvPr/>
        </p:nvSpPr>
        <p:spPr>
          <a:xfrm rot="5400000">
            <a:off x="9508798" y="2694651"/>
            <a:ext cx="2808314" cy="1468699"/>
          </a:xfrm>
          <a:prstGeom prst="stripedRightArrow">
            <a:avLst/>
          </a:prstGeom>
          <a:solidFill>
            <a:schemeClr val="accent6">
              <a:lumMod val="20000"/>
              <a:lumOff val="80000"/>
              <a:alpha val="55000"/>
            </a:schemeClr>
          </a:soli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Segoe UI"/>
              <a:ea typeface="メイリオ"/>
              <a:cs typeface="+mn-cs"/>
            </a:endParaRPr>
          </a:p>
        </p:txBody>
      </p:sp>
      <p:sp>
        <p:nvSpPr>
          <p:cNvPr id="12" name="テキスト ボックス 11">
            <a:extLst>
              <a:ext uri="{FF2B5EF4-FFF2-40B4-BE49-F238E27FC236}">
                <a16:creationId xmlns:a16="http://schemas.microsoft.com/office/drawing/2014/main" id="{438BB913-EBE4-ED02-334C-E9A7B9C6D290}"/>
              </a:ext>
            </a:extLst>
          </p:cNvPr>
          <p:cNvSpPr txBox="1"/>
          <p:nvPr/>
        </p:nvSpPr>
        <p:spPr>
          <a:xfrm>
            <a:off x="9370482" y="1772816"/>
            <a:ext cx="492443" cy="4032448"/>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Segoe UI"/>
                <a:ea typeface="メイリオ"/>
                <a:cs typeface="+mn-cs"/>
              </a:rPr>
              <a:t>人材交流の実施と成果共有会継続</a:t>
            </a:r>
          </a:p>
        </p:txBody>
      </p:sp>
      <p:sp>
        <p:nvSpPr>
          <p:cNvPr id="13" name="テキスト ボックス 12">
            <a:extLst>
              <a:ext uri="{FF2B5EF4-FFF2-40B4-BE49-F238E27FC236}">
                <a16:creationId xmlns:a16="http://schemas.microsoft.com/office/drawing/2014/main" id="{7DF60DFD-6E84-D5C3-C076-4A4581647623}"/>
              </a:ext>
            </a:extLst>
          </p:cNvPr>
          <p:cNvSpPr txBox="1"/>
          <p:nvPr/>
        </p:nvSpPr>
        <p:spPr>
          <a:xfrm>
            <a:off x="10543623" y="2348880"/>
            <a:ext cx="738664" cy="2298539"/>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0" normalizeH="0" baseline="0" noProof="0" dirty="0">
                <a:ln>
                  <a:noFill/>
                </a:ln>
                <a:solidFill>
                  <a:prstClr val="black"/>
                </a:solidFill>
                <a:effectLst/>
                <a:uLnTx/>
                <a:uFillTx/>
                <a:latin typeface="Segoe UI"/>
                <a:ea typeface="メイリオ"/>
                <a:cs typeface="+mn-cs"/>
              </a:rPr>
              <a:t>神奈川県看護部長会</a:t>
            </a:r>
            <a:endParaRPr kumimoji="1" lang="en-US" altLang="ja-JP"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Segoe UI"/>
                <a:ea typeface="メイリオ"/>
                <a:cs typeface="+mn-cs"/>
              </a:rPr>
              <a:t>各支部で説明・共有</a:t>
            </a:r>
          </a:p>
        </p:txBody>
      </p:sp>
      <p:cxnSp>
        <p:nvCxnSpPr>
          <p:cNvPr id="4" name="直線矢印コネクタ 3">
            <a:extLst>
              <a:ext uri="{FF2B5EF4-FFF2-40B4-BE49-F238E27FC236}">
                <a16:creationId xmlns:a16="http://schemas.microsoft.com/office/drawing/2014/main" id="{58035B9F-993A-6EE2-6299-E4D6A80C63E0}"/>
              </a:ext>
            </a:extLst>
          </p:cNvPr>
          <p:cNvCxnSpPr>
            <a:cxnSpLocks/>
          </p:cNvCxnSpPr>
          <p:nvPr/>
        </p:nvCxnSpPr>
        <p:spPr>
          <a:xfrm>
            <a:off x="7968208" y="1484784"/>
            <a:ext cx="0" cy="2448272"/>
          </a:xfrm>
          <a:prstGeom prst="straightConnector1">
            <a:avLst/>
          </a:prstGeom>
          <a:ln w="127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8AC3DB2D-96E1-F5B0-EAF2-B62293047118}"/>
              </a:ext>
            </a:extLst>
          </p:cNvPr>
          <p:cNvCxnSpPr>
            <a:cxnSpLocks/>
          </p:cNvCxnSpPr>
          <p:nvPr/>
        </p:nvCxnSpPr>
        <p:spPr>
          <a:xfrm flipH="1">
            <a:off x="6744072" y="1484784"/>
            <a:ext cx="10763" cy="2448272"/>
          </a:xfrm>
          <a:prstGeom prst="straightConnector1">
            <a:avLst/>
          </a:prstGeom>
          <a:ln w="127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33B3A482-2162-AC50-2C3C-99AFC0545F15}"/>
              </a:ext>
            </a:extLst>
          </p:cNvPr>
          <p:cNvCxnSpPr>
            <a:cxnSpLocks/>
          </p:cNvCxnSpPr>
          <p:nvPr/>
        </p:nvCxnSpPr>
        <p:spPr>
          <a:xfrm flipH="1">
            <a:off x="6744072" y="4647419"/>
            <a:ext cx="10763" cy="941821"/>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D9442CAA-B4AD-71FF-8718-7A249CFFB776}"/>
              </a:ext>
            </a:extLst>
          </p:cNvPr>
          <p:cNvCxnSpPr>
            <a:cxnSpLocks/>
          </p:cNvCxnSpPr>
          <p:nvPr/>
        </p:nvCxnSpPr>
        <p:spPr>
          <a:xfrm>
            <a:off x="7968208" y="4647419"/>
            <a:ext cx="0" cy="941821"/>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677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7749E73-D5E4-0358-70F2-F2603851A66B}"/>
              </a:ext>
            </a:extLst>
          </p:cNvPr>
          <p:cNvGrpSpPr/>
          <p:nvPr/>
        </p:nvGrpSpPr>
        <p:grpSpPr>
          <a:xfrm>
            <a:off x="1808806" y="3689930"/>
            <a:ext cx="2652347" cy="2603340"/>
            <a:chOff x="1805381" y="3645098"/>
            <a:chExt cx="2652347" cy="2603340"/>
          </a:xfrm>
        </p:grpSpPr>
        <p:grpSp>
          <p:nvGrpSpPr>
            <p:cNvPr id="19" name="グループ化 18">
              <a:extLst>
                <a:ext uri="{FF2B5EF4-FFF2-40B4-BE49-F238E27FC236}">
                  <a16:creationId xmlns:a16="http://schemas.microsoft.com/office/drawing/2014/main" id="{F36EC86C-6DF8-7C2D-E63A-D2EE0240DCD7}"/>
                </a:ext>
              </a:extLst>
            </p:cNvPr>
            <p:cNvGrpSpPr/>
            <p:nvPr/>
          </p:nvGrpSpPr>
          <p:grpSpPr>
            <a:xfrm>
              <a:off x="1951140" y="3694671"/>
              <a:ext cx="2506588" cy="2553767"/>
              <a:chOff x="2517684" y="3211719"/>
              <a:chExt cx="2506588" cy="2553767"/>
            </a:xfrm>
            <a:solidFill>
              <a:schemeClr val="bg1"/>
            </a:solidFill>
          </p:grpSpPr>
          <p:grpSp>
            <p:nvGrpSpPr>
              <p:cNvPr id="17" name="グループ化 16">
                <a:extLst>
                  <a:ext uri="{FF2B5EF4-FFF2-40B4-BE49-F238E27FC236}">
                    <a16:creationId xmlns:a16="http://schemas.microsoft.com/office/drawing/2014/main" id="{2A7DCE28-2450-690F-D8A2-829580336232}"/>
                  </a:ext>
                </a:extLst>
              </p:cNvPr>
              <p:cNvGrpSpPr/>
              <p:nvPr/>
            </p:nvGrpSpPr>
            <p:grpSpPr>
              <a:xfrm>
                <a:off x="2536888" y="3211719"/>
                <a:ext cx="2487384" cy="2553767"/>
                <a:chOff x="2536888" y="3211719"/>
                <a:chExt cx="2487384" cy="2553767"/>
              </a:xfrm>
              <a:grpFill/>
            </p:grpSpPr>
            <p:grpSp>
              <p:nvGrpSpPr>
                <p:cNvPr id="15" name="グループ化 14">
                  <a:extLst>
                    <a:ext uri="{FF2B5EF4-FFF2-40B4-BE49-F238E27FC236}">
                      <a16:creationId xmlns:a16="http://schemas.microsoft.com/office/drawing/2014/main" id="{D66F8E5C-4C35-6664-E4EE-002623CD272B}"/>
                    </a:ext>
                  </a:extLst>
                </p:cNvPr>
                <p:cNvGrpSpPr/>
                <p:nvPr/>
              </p:nvGrpSpPr>
              <p:grpSpPr>
                <a:xfrm>
                  <a:off x="2536888" y="3211719"/>
                  <a:ext cx="2487384" cy="2553767"/>
                  <a:chOff x="1991544" y="2778178"/>
                  <a:chExt cx="2487384" cy="2553767"/>
                </a:xfrm>
                <a:grpFill/>
              </p:grpSpPr>
              <p:pic>
                <p:nvPicPr>
                  <p:cNvPr id="5" name="図 4">
                    <a:extLst>
                      <a:ext uri="{FF2B5EF4-FFF2-40B4-BE49-F238E27FC236}">
                        <a16:creationId xmlns:a16="http://schemas.microsoft.com/office/drawing/2014/main" id="{71FB6910-ED0F-4BC0-53B1-A25BE00F3AC4}"/>
                      </a:ext>
                    </a:extLst>
                  </p:cNvPr>
                  <p:cNvPicPr>
                    <a:picLocks noChangeAspect="1"/>
                  </p:cNvPicPr>
                  <p:nvPr/>
                </p:nvPicPr>
                <p:blipFill>
                  <a:blip r:embed="rId3"/>
                  <a:srcRect b="13500"/>
                  <a:stretch/>
                </p:blipFill>
                <p:spPr>
                  <a:xfrm>
                    <a:off x="1991544" y="2778178"/>
                    <a:ext cx="2487384" cy="2553767"/>
                  </a:xfrm>
                  <a:prstGeom prst="rect">
                    <a:avLst/>
                  </a:prstGeom>
                  <a:grpFill/>
                </p:spPr>
              </p:pic>
              <p:pic>
                <p:nvPicPr>
                  <p:cNvPr id="4" name="図 3">
                    <a:extLst>
                      <a:ext uri="{FF2B5EF4-FFF2-40B4-BE49-F238E27FC236}">
                        <a16:creationId xmlns:a16="http://schemas.microsoft.com/office/drawing/2014/main" id="{58B997DA-5FCE-4A11-21C9-2EF34B768D01}"/>
                      </a:ext>
                    </a:extLst>
                  </p:cNvPr>
                  <p:cNvPicPr>
                    <a:picLocks noChangeAspect="1"/>
                  </p:cNvPicPr>
                  <p:nvPr/>
                </p:nvPicPr>
                <p:blipFill>
                  <a:blip r:embed="rId4"/>
                  <a:srcRect l="24751" t="25886" r="19146" b="15853"/>
                  <a:stretch/>
                </p:blipFill>
                <p:spPr>
                  <a:xfrm>
                    <a:off x="1991544" y="2915269"/>
                    <a:ext cx="2267572" cy="1764814"/>
                  </a:xfrm>
                  <a:prstGeom prst="rect">
                    <a:avLst/>
                  </a:prstGeom>
                  <a:grpFill/>
                </p:spPr>
              </p:pic>
            </p:grpSp>
            <p:sp>
              <p:nvSpPr>
                <p:cNvPr id="16" name="正方形/長方形 15">
                  <a:extLst>
                    <a:ext uri="{FF2B5EF4-FFF2-40B4-BE49-F238E27FC236}">
                      <a16:creationId xmlns:a16="http://schemas.microsoft.com/office/drawing/2014/main" id="{2EAD8901-1422-F06C-282C-87BCFBE5E25D}"/>
                    </a:ext>
                  </a:extLst>
                </p:cNvPr>
                <p:cNvSpPr/>
                <p:nvPr/>
              </p:nvSpPr>
              <p:spPr>
                <a:xfrm>
                  <a:off x="4420792" y="4555098"/>
                  <a:ext cx="508896" cy="31406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正方形/長方形 17">
                <a:extLst>
                  <a:ext uri="{FF2B5EF4-FFF2-40B4-BE49-F238E27FC236}">
                    <a16:creationId xmlns:a16="http://schemas.microsoft.com/office/drawing/2014/main" id="{7A122CB2-57EC-9777-66D6-52787644B729}"/>
                  </a:ext>
                </a:extLst>
              </p:cNvPr>
              <p:cNvSpPr/>
              <p:nvPr/>
            </p:nvSpPr>
            <p:spPr>
              <a:xfrm>
                <a:off x="2517684" y="3446283"/>
                <a:ext cx="388779" cy="28738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8" name="図 27">
              <a:extLst>
                <a:ext uri="{FF2B5EF4-FFF2-40B4-BE49-F238E27FC236}">
                  <a16:creationId xmlns:a16="http://schemas.microsoft.com/office/drawing/2014/main" id="{7EA40E04-B28E-E9B9-B0AC-CC12A943F47F}"/>
                </a:ext>
              </a:extLst>
            </p:cNvPr>
            <p:cNvPicPr>
              <a:picLocks noChangeAspect="1"/>
            </p:cNvPicPr>
            <p:nvPr/>
          </p:nvPicPr>
          <p:blipFill>
            <a:blip r:embed="rId5"/>
            <a:srcRect l="28737" t="2445" r="56092" b="76683"/>
            <a:stretch/>
          </p:blipFill>
          <p:spPr>
            <a:xfrm rot="17313944" flipH="1" flipV="1">
              <a:off x="3360018" y="3661863"/>
              <a:ext cx="390618" cy="357088"/>
            </a:xfrm>
            <a:prstGeom prst="rect">
              <a:avLst/>
            </a:prstGeom>
          </p:spPr>
        </p:pic>
        <p:sp>
          <p:nvSpPr>
            <p:cNvPr id="33" name="四角形: 角を丸くする 32">
              <a:extLst>
                <a:ext uri="{FF2B5EF4-FFF2-40B4-BE49-F238E27FC236}">
                  <a16:creationId xmlns:a16="http://schemas.microsoft.com/office/drawing/2014/main" id="{1B6F2BCC-0D92-33B4-6225-C0C7CD77CA39}"/>
                </a:ext>
              </a:extLst>
            </p:cNvPr>
            <p:cNvSpPr/>
            <p:nvPr/>
          </p:nvSpPr>
          <p:spPr>
            <a:xfrm>
              <a:off x="1805381" y="4353709"/>
              <a:ext cx="785993" cy="4006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extLst>
                <a:ext uri="{FF2B5EF4-FFF2-40B4-BE49-F238E27FC236}">
                  <a16:creationId xmlns:a16="http://schemas.microsoft.com/office/drawing/2014/main" id="{022631BA-8DFC-2F97-D8EA-A1CF635F8B1D}"/>
                </a:ext>
              </a:extLst>
            </p:cNvPr>
            <p:cNvSpPr/>
            <p:nvPr/>
          </p:nvSpPr>
          <p:spPr>
            <a:xfrm>
              <a:off x="3598349" y="4431249"/>
              <a:ext cx="585415" cy="4006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a:extLst>
              <a:ext uri="{FF2B5EF4-FFF2-40B4-BE49-F238E27FC236}">
                <a16:creationId xmlns:a16="http://schemas.microsoft.com/office/drawing/2014/main" id="{357FC3FA-9099-7881-477E-2ADCF4353419}"/>
              </a:ext>
            </a:extLst>
          </p:cNvPr>
          <p:cNvSpPr>
            <a:spLocks noGrp="1"/>
          </p:cNvSpPr>
          <p:nvPr>
            <p:ph type="title"/>
          </p:nvPr>
        </p:nvSpPr>
        <p:spPr/>
        <p:txBody>
          <a:bodyPr/>
          <a:lstStyle/>
          <a:p>
            <a:r>
              <a:rPr kumimoji="1" lang="ja-JP" altLang="en-US" sz="4400" b="1" i="0" u="none" strike="noStrike" kern="1200" cap="none" spc="0" normalizeH="0" baseline="0" noProof="0" dirty="0">
                <a:ln>
                  <a:noFill/>
                </a:ln>
                <a:solidFill>
                  <a:srgbClr val="003399"/>
                </a:solidFill>
                <a:effectLst/>
                <a:uLnTx/>
                <a:uFillTx/>
                <a:latin typeface="Segoe UI"/>
                <a:ea typeface="メイリオ"/>
                <a:cs typeface="+mj-cs"/>
              </a:rPr>
              <a:t>これからに向けて</a:t>
            </a:r>
            <a:endParaRPr kumimoji="1" lang="ja-JP" altLang="en-US" dirty="0"/>
          </a:p>
        </p:txBody>
      </p:sp>
      <p:sp>
        <p:nvSpPr>
          <p:cNvPr id="12" name="下矢印 21">
            <a:extLst>
              <a:ext uri="{FF2B5EF4-FFF2-40B4-BE49-F238E27FC236}">
                <a16:creationId xmlns:a16="http://schemas.microsoft.com/office/drawing/2014/main" id="{E9446F88-65D2-98FE-D923-347DCA200589}"/>
              </a:ext>
            </a:extLst>
          </p:cNvPr>
          <p:cNvSpPr/>
          <p:nvPr/>
        </p:nvSpPr>
        <p:spPr>
          <a:xfrm rot="16200000">
            <a:off x="6143090" y="4384268"/>
            <a:ext cx="667212" cy="876516"/>
          </a:xfrm>
          <a:prstGeom prst="downArrow">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38100" dist="38100" dir="5400000" algn="ctr" rotWithShape="0">
              <a:srgbClr val="000000">
                <a:alpha val="35000"/>
              </a:srgbClr>
            </a:outerShdw>
          </a:effectLst>
          <a:scene3d>
            <a:camera prst="orthographicFront"/>
            <a:lightRig rig="threePt" dir="t"/>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16697625-4400-97DA-BA6E-5C28A8732E8E}"/>
              </a:ext>
            </a:extLst>
          </p:cNvPr>
          <p:cNvGrpSpPr/>
          <p:nvPr/>
        </p:nvGrpSpPr>
        <p:grpSpPr>
          <a:xfrm>
            <a:off x="7361017" y="3965670"/>
            <a:ext cx="3469942" cy="2327600"/>
            <a:chOff x="7700545" y="2889090"/>
            <a:chExt cx="3469942" cy="2327600"/>
          </a:xfrm>
        </p:grpSpPr>
        <p:pic>
          <p:nvPicPr>
            <p:cNvPr id="3" name="図 2">
              <a:extLst>
                <a:ext uri="{FF2B5EF4-FFF2-40B4-BE49-F238E27FC236}">
                  <a16:creationId xmlns:a16="http://schemas.microsoft.com/office/drawing/2014/main" id="{6FF3A48F-D2A8-D21F-43D6-448216A8B27E}"/>
                </a:ext>
              </a:extLst>
            </p:cNvPr>
            <p:cNvPicPr>
              <a:picLocks noChangeAspect="1"/>
            </p:cNvPicPr>
            <p:nvPr/>
          </p:nvPicPr>
          <p:blipFill>
            <a:blip r:embed="rId6"/>
            <a:srcRect l="13602" t="7661" r="16877" b="13500"/>
            <a:stretch/>
          </p:blipFill>
          <p:spPr>
            <a:xfrm>
              <a:off x="8544272" y="2889090"/>
              <a:ext cx="1728192" cy="2327600"/>
            </a:xfrm>
            <a:prstGeom prst="rect">
              <a:avLst/>
            </a:prstGeom>
          </p:spPr>
        </p:pic>
        <p:sp>
          <p:nvSpPr>
            <p:cNvPr id="25" name="テキスト ボックス 24">
              <a:extLst>
                <a:ext uri="{FF2B5EF4-FFF2-40B4-BE49-F238E27FC236}">
                  <a16:creationId xmlns:a16="http://schemas.microsoft.com/office/drawing/2014/main" id="{DA92A95F-F3F9-5601-3BC8-E18D584C9611}"/>
                </a:ext>
              </a:extLst>
            </p:cNvPr>
            <p:cNvSpPr txBox="1"/>
            <p:nvPr/>
          </p:nvSpPr>
          <p:spPr>
            <a:xfrm>
              <a:off x="7700545" y="2889090"/>
              <a:ext cx="1063973" cy="1015663"/>
            </a:xfrm>
            <a:prstGeom prst="rect">
              <a:avLst/>
            </a:prstGeom>
            <a:noFill/>
          </p:spPr>
          <p:txBody>
            <a:bodyPr wrap="square" rtlCol="0">
              <a:spAutoFit/>
            </a:bodyPr>
            <a:lstStyle/>
            <a:p>
              <a:r>
                <a:rPr kumimoji="1" lang="ja-JP" altLang="en-US" sz="6000" dirty="0">
                  <a:solidFill>
                    <a:srgbClr val="FF0000"/>
                  </a:solidFill>
                  <a:latin typeface="HGS創英ﾌﾟﾚｾﾞﾝｽEB" panose="02020800000000000000" pitchFamily="18" charset="-128"/>
                  <a:ea typeface="HGS創英ﾌﾟﾚｾﾞﾝｽEB" panose="02020800000000000000" pitchFamily="18" charset="-128"/>
                </a:rPr>
                <a:t>決</a:t>
              </a:r>
            </a:p>
          </p:txBody>
        </p:sp>
        <p:sp>
          <p:nvSpPr>
            <p:cNvPr id="27" name="テキスト ボックス 26">
              <a:extLst>
                <a:ext uri="{FF2B5EF4-FFF2-40B4-BE49-F238E27FC236}">
                  <a16:creationId xmlns:a16="http://schemas.microsoft.com/office/drawing/2014/main" id="{B5091B78-CA80-A251-2C16-3F8D5C4EA72F}"/>
                </a:ext>
              </a:extLst>
            </p:cNvPr>
            <p:cNvSpPr txBox="1"/>
            <p:nvPr/>
          </p:nvSpPr>
          <p:spPr>
            <a:xfrm>
              <a:off x="10106514" y="3790778"/>
              <a:ext cx="1063973" cy="1015663"/>
            </a:xfrm>
            <a:prstGeom prst="rect">
              <a:avLst/>
            </a:prstGeom>
            <a:noFill/>
          </p:spPr>
          <p:txBody>
            <a:bodyPr wrap="square" rtlCol="0">
              <a:spAutoFit/>
            </a:bodyPr>
            <a:lstStyle/>
            <a:p>
              <a:r>
                <a:rPr kumimoji="1" lang="ja-JP" altLang="en-US" sz="6000" dirty="0">
                  <a:solidFill>
                    <a:srgbClr val="FF0000"/>
                  </a:solidFill>
                  <a:latin typeface="HGS創英ﾌﾟﾚｾﾞﾝｽEB" panose="02020800000000000000" pitchFamily="18" charset="-128"/>
                  <a:ea typeface="HGS創英ﾌﾟﾚｾﾞﾝｽEB" panose="02020800000000000000" pitchFamily="18" charset="-128"/>
                </a:rPr>
                <a:t>断</a:t>
              </a:r>
            </a:p>
          </p:txBody>
        </p:sp>
      </p:grpSp>
      <p:sp>
        <p:nvSpPr>
          <p:cNvPr id="8" name="吹き出し: 円形 7">
            <a:extLst>
              <a:ext uri="{FF2B5EF4-FFF2-40B4-BE49-F238E27FC236}">
                <a16:creationId xmlns:a16="http://schemas.microsoft.com/office/drawing/2014/main" id="{58CAFE93-95B9-41E2-991C-1DF899B5AB77}"/>
              </a:ext>
            </a:extLst>
          </p:cNvPr>
          <p:cNvSpPr/>
          <p:nvPr/>
        </p:nvSpPr>
        <p:spPr>
          <a:xfrm>
            <a:off x="4140281" y="2277524"/>
            <a:ext cx="1955719" cy="1166703"/>
          </a:xfrm>
          <a:prstGeom prst="wedgeEllipseCallout">
            <a:avLst>
              <a:gd name="adj1" fmla="val -62731"/>
              <a:gd name="adj2" fmla="val 69452"/>
            </a:avLst>
          </a:prstGeom>
          <a:solidFill>
            <a:srgbClr val="FFFF00">
              <a:alpha val="30000"/>
            </a:srgbClr>
          </a:solidFill>
          <a:ln w="158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長期間かかるな</a:t>
            </a:r>
            <a:endParaRPr kumimoji="1" lang="ja-JP" altLang="en-US" dirty="0">
              <a:solidFill>
                <a:schemeClr val="tx1"/>
              </a:solidFill>
            </a:endParaRPr>
          </a:p>
        </p:txBody>
      </p:sp>
      <p:sp>
        <p:nvSpPr>
          <p:cNvPr id="7" name="吹き出し: 円形 6">
            <a:extLst>
              <a:ext uri="{FF2B5EF4-FFF2-40B4-BE49-F238E27FC236}">
                <a16:creationId xmlns:a16="http://schemas.microsoft.com/office/drawing/2014/main" id="{AFBA2AA1-BD18-80D1-107B-4F6F5C31D2F2}"/>
              </a:ext>
            </a:extLst>
          </p:cNvPr>
          <p:cNvSpPr/>
          <p:nvPr/>
        </p:nvSpPr>
        <p:spPr>
          <a:xfrm>
            <a:off x="41645" y="2586458"/>
            <a:ext cx="2668910" cy="1166703"/>
          </a:xfrm>
          <a:prstGeom prst="wedgeEllipseCallout">
            <a:avLst>
              <a:gd name="adj1" fmla="val 35958"/>
              <a:gd name="adj2" fmla="val 69237"/>
            </a:avLst>
          </a:prstGeom>
          <a:solidFill>
            <a:srgbClr val="FFFF00">
              <a:alpha val="30000"/>
            </a:srgbClr>
          </a:solidFill>
          <a:ln w="158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自施設のことで頭がいっぱい</a:t>
            </a:r>
          </a:p>
        </p:txBody>
      </p:sp>
      <p:sp>
        <p:nvSpPr>
          <p:cNvPr id="9" name="吹き出し: 円形 8">
            <a:extLst>
              <a:ext uri="{FF2B5EF4-FFF2-40B4-BE49-F238E27FC236}">
                <a16:creationId xmlns:a16="http://schemas.microsoft.com/office/drawing/2014/main" id="{038FCE94-B7BE-8B07-1F35-A1A69348F238}"/>
              </a:ext>
            </a:extLst>
          </p:cNvPr>
          <p:cNvSpPr/>
          <p:nvPr/>
        </p:nvSpPr>
        <p:spPr>
          <a:xfrm>
            <a:off x="3864794" y="3468582"/>
            <a:ext cx="1934581" cy="1222994"/>
          </a:xfrm>
          <a:prstGeom prst="wedgeEllipseCallout">
            <a:avLst>
              <a:gd name="adj1" fmla="val -58875"/>
              <a:gd name="adj2" fmla="val 34982"/>
            </a:avLst>
          </a:prstGeom>
          <a:solidFill>
            <a:srgbClr val="FFFF00">
              <a:alpha val="30000"/>
            </a:srgbClr>
          </a:solidFill>
          <a:ln w="158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出向者はもどってくるかしら</a:t>
            </a:r>
            <a:r>
              <a:rPr kumimoji="1" lang="ja-JP" altLang="en-US" sz="1400" dirty="0">
                <a:solidFill>
                  <a:schemeClr val="tx1"/>
                </a:solidFill>
              </a:rPr>
              <a:t>？</a:t>
            </a:r>
          </a:p>
        </p:txBody>
      </p:sp>
      <p:sp>
        <p:nvSpPr>
          <p:cNvPr id="32" name="吹き出し: 円形 31">
            <a:extLst>
              <a:ext uri="{FF2B5EF4-FFF2-40B4-BE49-F238E27FC236}">
                <a16:creationId xmlns:a16="http://schemas.microsoft.com/office/drawing/2014/main" id="{D88A9CFB-0661-A236-0F2C-07B289EEFBA5}"/>
              </a:ext>
            </a:extLst>
          </p:cNvPr>
          <p:cNvSpPr/>
          <p:nvPr/>
        </p:nvSpPr>
        <p:spPr>
          <a:xfrm>
            <a:off x="2533815" y="2646382"/>
            <a:ext cx="1934581" cy="854136"/>
          </a:xfrm>
          <a:prstGeom prst="wedgeEllipseCallout">
            <a:avLst>
              <a:gd name="adj1" fmla="val -26146"/>
              <a:gd name="adj2" fmla="val 85566"/>
            </a:avLst>
          </a:prstGeom>
          <a:solidFill>
            <a:srgbClr val="FFFF00">
              <a:alpha val="30000"/>
            </a:srgbClr>
          </a:solidFill>
          <a:ln w="158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賃金差どう</a:t>
            </a:r>
            <a:endParaRPr kumimoji="1" lang="en-US" altLang="ja-JP" dirty="0">
              <a:solidFill>
                <a:schemeClr val="tx1"/>
              </a:solidFill>
            </a:endParaRPr>
          </a:p>
          <a:p>
            <a:pPr algn="ctr"/>
            <a:r>
              <a:rPr kumimoji="1" lang="ja-JP" altLang="en-US" dirty="0">
                <a:solidFill>
                  <a:schemeClr val="tx1"/>
                </a:solidFill>
              </a:rPr>
              <a:t>する？</a:t>
            </a:r>
          </a:p>
        </p:txBody>
      </p:sp>
      <p:sp>
        <p:nvSpPr>
          <p:cNvPr id="6" name="吹き出し: 角を丸めた四角形 5">
            <a:extLst>
              <a:ext uri="{FF2B5EF4-FFF2-40B4-BE49-F238E27FC236}">
                <a16:creationId xmlns:a16="http://schemas.microsoft.com/office/drawing/2014/main" id="{BC4E747E-DD0D-F34B-949A-018ACB110EC7}"/>
              </a:ext>
            </a:extLst>
          </p:cNvPr>
          <p:cNvSpPr/>
          <p:nvPr/>
        </p:nvSpPr>
        <p:spPr>
          <a:xfrm flipH="1">
            <a:off x="8395677" y="2177028"/>
            <a:ext cx="2326668" cy="1143000"/>
          </a:xfrm>
          <a:prstGeom prst="wedgeRoundRectCallout">
            <a:avLst>
              <a:gd name="adj1" fmla="val -5819"/>
              <a:gd name="adj2" fmla="val 92401"/>
              <a:gd name="adj3" fmla="val 16667"/>
            </a:avLst>
          </a:prstGeom>
          <a:solidFill>
            <a:schemeClr val="accent6">
              <a:lumMod val="20000"/>
              <a:lumOff val="80000"/>
              <a:alpha val="55000"/>
            </a:schemeClr>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施設を超えて地域の医療・看護を支える！</a:t>
            </a:r>
          </a:p>
        </p:txBody>
      </p:sp>
      <p:sp>
        <p:nvSpPr>
          <p:cNvPr id="10" name="吹き出し: 円形 9">
            <a:extLst>
              <a:ext uri="{FF2B5EF4-FFF2-40B4-BE49-F238E27FC236}">
                <a16:creationId xmlns:a16="http://schemas.microsoft.com/office/drawing/2014/main" id="{B8330D83-3564-585E-05F6-CE89A939E3B7}"/>
              </a:ext>
            </a:extLst>
          </p:cNvPr>
          <p:cNvSpPr/>
          <p:nvPr/>
        </p:nvSpPr>
        <p:spPr>
          <a:xfrm>
            <a:off x="549481" y="3815189"/>
            <a:ext cx="1653238" cy="1166703"/>
          </a:xfrm>
          <a:prstGeom prst="wedgeEllipseCallout">
            <a:avLst>
              <a:gd name="adj1" fmla="val 65377"/>
              <a:gd name="adj2" fmla="val 14036"/>
            </a:avLst>
          </a:prstGeom>
          <a:solidFill>
            <a:srgbClr val="FFFF00">
              <a:alpha val="30000"/>
            </a:srgbClr>
          </a:solidFill>
          <a:ln w="158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参加施設を増やさなきゃ</a:t>
            </a:r>
          </a:p>
        </p:txBody>
      </p:sp>
    </p:spTree>
    <p:extLst>
      <p:ext uri="{BB962C8B-B14F-4D97-AF65-F5344CB8AC3E}">
        <p14:creationId xmlns:p14="http://schemas.microsoft.com/office/powerpoint/2010/main" val="1124643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4">
            <a:extLst>
              <a:ext uri="{FF2B5EF4-FFF2-40B4-BE49-F238E27FC236}">
                <a16:creationId xmlns:a16="http://schemas.microsoft.com/office/drawing/2014/main" id="{2F52E470-159D-4122-8FD9-2733C08AF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270004" y="8467"/>
            <a:ext cx="9558866" cy="6473808"/>
          </a:xfrm>
          <a:prstGeom prst="rect">
            <a:avLst/>
          </a:prstGeom>
        </p:spPr>
      </p:pic>
      <p:sp>
        <p:nvSpPr>
          <p:cNvPr id="9" name="テキスト ボックス 8">
            <a:extLst>
              <a:ext uri="{FF2B5EF4-FFF2-40B4-BE49-F238E27FC236}">
                <a16:creationId xmlns:a16="http://schemas.microsoft.com/office/drawing/2014/main" id="{52B176B1-D0E0-4621-8362-5368E356B1A8}"/>
              </a:ext>
            </a:extLst>
          </p:cNvPr>
          <p:cNvSpPr txBox="1"/>
          <p:nvPr/>
        </p:nvSpPr>
        <p:spPr>
          <a:xfrm>
            <a:off x="4484247" y="5587981"/>
            <a:ext cx="5960286" cy="954107"/>
          </a:xfrm>
          <a:prstGeom prst="rect">
            <a:avLst/>
          </a:prstGeom>
          <a:noFill/>
          <a:ln>
            <a:noFill/>
          </a:ln>
        </p:spPr>
        <p:txBody>
          <a:bodyPr wrap="none">
            <a:spAutoFit/>
          </a:bodyPr>
          <a:lstStyle/>
          <a:p>
            <a:pPr eaLnBrk="1" hangingPunct="1">
              <a:defRPr/>
            </a:pPr>
            <a:r>
              <a:rPr lang="en-US" altLang="ja-JP" sz="2800" dirty="0">
                <a:ln w="3175">
                  <a:solidFill>
                    <a:schemeClr val="tx1"/>
                  </a:solidFill>
                </a:ln>
                <a:solidFill>
                  <a:schemeClr val="bg1"/>
                </a:solidFill>
                <a:effectLst>
                  <a:outerShdw blurRad="50800" dist="63500" dir="18900000" sx="101000" sy="101000" algn="bl" rotWithShape="0">
                    <a:schemeClr val="bg1">
                      <a:lumMod val="65000"/>
                      <a:alpha val="40000"/>
                    </a:schemeClr>
                  </a:outerShdw>
                </a:effectLst>
                <a:latin typeface="HGP創英角ｺﾞｼｯｸUB" panose="020B0900000000000000" pitchFamily="50" charset="-128"/>
                <a:ea typeface="HGP創英角ｺﾞｼｯｸUB" panose="020B0900000000000000" pitchFamily="50" charset="-128"/>
              </a:rPr>
              <a:t>JA</a:t>
            </a:r>
            <a:r>
              <a:rPr lang="ja-JP" altLang="en-US" sz="2800" dirty="0">
                <a:ln w="3175">
                  <a:solidFill>
                    <a:schemeClr val="tx1"/>
                  </a:solidFill>
                </a:ln>
                <a:solidFill>
                  <a:schemeClr val="bg1"/>
                </a:solidFill>
                <a:effectLst>
                  <a:outerShdw blurRad="50800" dist="63500" dir="18900000" sx="101000" sy="101000" algn="bl" rotWithShape="0">
                    <a:schemeClr val="bg1">
                      <a:lumMod val="65000"/>
                      <a:alpha val="40000"/>
                    </a:schemeClr>
                  </a:outerShdw>
                </a:effectLst>
                <a:latin typeface="HGP創英角ｺﾞｼｯｸUB" panose="020B0900000000000000" pitchFamily="50" charset="-128"/>
                <a:ea typeface="HGP創英角ｺﾞｼｯｸUB" panose="020B0900000000000000" pitchFamily="50" charset="-128"/>
              </a:rPr>
              <a:t>神奈川県厚生連　伊勢原協同病院</a:t>
            </a:r>
            <a:endParaRPr lang="en-US" altLang="ja-JP" sz="2800" dirty="0">
              <a:ln w="3175">
                <a:solidFill>
                  <a:schemeClr val="tx1"/>
                </a:solidFill>
              </a:ln>
              <a:solidFill>
                <a:schemeClr val="bg1"/>
              </a:solidFill>
              <a:effectLst>
                <a:outerShdw blurRad="50800" dist="63500" dir="18900000" sx="101000" sy="101000" algn="bl" rotWithShape="0">
                  <a:schemeClr val="bg1">
                    <a:lumMod val="65000"/>
                    <a:alpha val="40000"/>
                  </a:schemeClr>
                </a:outerShdw>
              </a:effectLst>
              <a:latin typeface="HGP創英角ｺﾞｼｯｸUB" panose="020B0900000000000000" pitchFamily="50" charset="-128"/>
              <a:ea typeface="HGP創英角ｺﾞｼｯｸUB" panose="020B0900000000000000" pitchFamily="50" charset="-128"/>
            </a:endParaRPr>
          </a:p>
          <a:p>
            <a:pPr eaLnBrk="1" hangingPunct="1">
              <a:defRPr/>
            </a:pPr>
            <a:r>
              <a:rPr lang="ja-JP" altLang="en-US" sz="2800" dirty="0">
                <a:ln w="3175">
                  <a:solidFill>
                    <a:schemeClr val="tx1"/>
                  </a:solidFill>
                </a:ln>
                <a:solidFill>
                  <a:schemeClr val="bg1"/>
                </a:solidFill>
                <a:effectLst>
                  <a:outerShdw blurRad="50800" dist="63500" dir="18900000" sx="101000" sy="101000" algn="bl" rotWithShape="0">
                    <a:schemeClr val="bg1">
                      <a:lumMod val="65000"/>
                      <a:alpha val="40000"/>
                    </a:schemeClr>
                  </a:outerShdw>
                </a:effectLst>
                <a:latin typeface="HGP創英角ｺﾞｼｯｸUB" panose="020B0900000000000000" pitchFamily="50" charset="-128"/>
                <a:ea typeface="HGP創英角ｺﾞｼｯｸUB" panose="020B0900000000000000" pitchFamily="50" charset="-128"/>
              </a:rPr>
              <a:t>副院長兼看護部長　神保　京美</a:t>
            </a:r>
          </a:p>
        </p:txBody>
      </p:sp>
      <p:sp>
        <p:nvSpPr>
          <p:cNvPr id="12" name="テキスト ボックス 11">
            <a:extLst>
              <a:ext uri="{FF2B5EF4-FFF2-40B4-BE49-F238E27FC236}">
                <a16:creationId xmlns:a16="http://schemas.microsoft.com/office/drawing/2014/main" id="{B0F47244-3F21-4F0F-99B9-63AFD65E6D68}"/>
              </a:ext>
            </a:extLst>
          </p:cNvPr>
          <p:cNvSpPr txBox="1"/>
          <p:nvPr/>
        </p:nvSpPr>
        <p:spPr>
          <a:xfrm>
            <a:off x="967912" y="550817"/>
            <a:ext cx="9573455" cy="2031325"/>
          </a:xfrm>
          <a:prstGeom prst="rect">
            <a:avLst/>
          </a:prstGeom>
          <a:noFill/>
        </p:spPr>
        <p:txBody>
          <a:bodyPr wrap="none">
            <a:spAutoFit/>
          </a:bodyPr>
          <a:lstStyle/>
          <a:p>
            <a:pPr algn="ctr">
              <a:defRPr/>
            </a:pPr>
            <a:r>
              <a:rPr lang="ja-JP" altLang="en-US" sz="40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双方向の人材交流から得られた意義</a:t>
            </a:r>
            <a:endParaRPr lang="en-US" altLang="ja-JP" sz="40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endParaRPr lang="ja-JP" altLang="en-US" dirty="0"/>
          </a:p>
          <a:p>
            <a:r>
              <a:rPr lang="ja-JP" altLang="en-US" dirty="0"/>
              <a:t> 　</a:t>
            </a:r>
            <a:r>
              <a:rPr lang="ja-JP" altLang="en-US" sz="28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出向者が院内で発表した結果～院内へもたらした波及効果</a:t>
            </a:r>
            <a:endParaRPr lang="en-US" altLang="ja-JP" sz="28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gn="ctr">
              <a:defRPr/>
            </a:pPr>
            <a:endParaRPr lang="ja-JP" altLang="en-US" sz="4000" dirty="0">
              <a:solidFill>
                <a:schemeClr val="bg1"/>
              </a:solidFill>
              <a:effectLst>
                <a:glow rad="101600">
                  <a:schemeClr val="accent6">
                    <a:lumMod val="75000"/>
                  </a:schemeClr>
                </a:glow>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Meiryo UI" panose="020B0604030504040204" pitchFamily="50" charset="-128"/>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14DE91-6DB6-46C0-AAB6-C70D6BA344C3}"/>
              </a:ext>
            </a:extLst>
          </p:cNvPr>
          <p:cNvSpPr>
            <a:spLocks noGrp="1"/>
          </p:cNvSpPr>
          <p:nvPr>
            <p:ph type="title"/>
          </p:nvPr>
        </p:nvSpPr>
        <p:spPr/>
        <p:txBody>
          <a:bodyPr/>
          <a:lstStyle/>
          <a:p>
            <a:r>
              <a:rPr kumimoji="1" lang="ja-JP" altLang="en-US" dirty="0"/>
              <a:t>かながわ地域看護師事業</a:t>
            </a:r>
            <a:br>
              <a:rPr kumimoji="1" lang="en-US" altLang="ja-JP" dirty="0"/>
            </a:br>
            <a:r>
              <a:rPr kumimoji="1" lang="ja-JP" altLang="en-US" dirty="0"/>
              <a:t>参画の経緯</a:t>
            </a:r>
          </a:p>
        </p:txBody>
      </p:sp>
      <p:sp>
        <p:nvSpPr>
          <p:cNvPr id="3" name="コンテンツ プレースホルダー 2">
            <a:extLst>
              <a:ext uri="{FF2B5EF4-FFF2-40B4-BE49-F238E27FC236}">
                <a16:creationId xmlns:a16="http://schemas.microsoft.com/office/drawing/2014/main" id="{8623AA4D-3224-4723-B419-24050DF0E354}"/>
              </a:ext>
            </a:extLst>
          </p:cNvPr>
          <p:cNvSpPr>
            <a:spLocks noGrp="1"/>
          </p:cNvSpPr>
          <p:nvPr>
            <p:ph idx="1"/>
          </p:nvPr>
        </p:nvSpPr>
        <p:spPr>
          <a:xfrm>
            <a:off x="838200" y="2137030"/>
            <a:ext cx="10326624" cy="4041775"/>
          </a:xfrm>
        </p:spPr>
        <p:txBody>
          <a:bodyPr>
            <a:normAutofit/>
          </a:bodyPr>
          <a:lstStyle/>
          <a:p>
            <a:r>
              <a:rPr lang="ja-JP" altLang="en-US" dirty="0"/>
              <a:t>かながわ地域看護師養成パターン</a:t>
            </a:r>
            <a:r>
              <a:rPr lang="en-US" altLang="ja-JP" dirty="0"/>
              <a:t>【</a:t>
            </a:r>
            <a:r>
              <a:rPr lang="ja-JP" altLang="en-US" dirty="0"/>
              <a:t>循環型</a:t>
            </a:r>
            <a:r>
              <a:rPr lang="en-US" altLang="ja-JP" dirty="0"/>
              <a:t>】</a:t>
            </a:r>
            <a:r>
              <a:rPr lang="ja-JP" altLang="en-US" dirty="0"/>
              <a:t>とは、協定を締結している病院間において人材交流を行い、一定期間の実務を経験することで他施設の機能を知り相互理解を深める仕組み</a:t>
            </a:r>
            <a:endParaRPr lang="en-US" altLang="ja-JP" dirty="0"/>
          </a:p>
          <a:p>
            <a:r>
              <a:rPr lang="ja-JP" altLang="en-US" dirty="0"/>
              <a:t>機能の異なる</a:t>
            </a:r>
            <a:r>
              <a:rPr lang="en-US" altLang="ja-JP" dirty="0"/>
              <a:t>2</a:t>
            </a:r>
            <a:r>
              <a:rPr lang="ja-JP" altLang="en-US" dirty="0"/>
              <a:t>施設間の人事交流</a:t>
            </a:r>
            <a:endParaRPr lang="en-US" altLang="ja-JP" dirty="0"/>
          </a:p>
          <a:p>
            <a:r>
              <a:rPr lang="ja-JP" altLang="en-US" dirty="0"/>
              <a:t>神奈川県</a:t>
            </a:r>
            <a:r>
              <a:rPr kumimoji="1" lang="ja-JP" altLang="en-US" dirty="0"/>
              <a:t>地域看護師養成事業検討会委員として当初より、かながわ地域看護師にかかわっていた</a:t>
            </a:r>
            <a:endParaRPr kumimoji="1" lang="en-US" altLang="ja-JP" dirty="0"/>
          </a:p>
          <a:p>
            <a:r>
              <a:rPr lang="ja-JP" altLang="en-US" dirty="0"/>
              <a:t>ガイドの発表にあたり、実践報告事例として参画</a:t>
            </a:r>
            <a:endParaRPr lang="en-US" altLang="ja-JP" dirty="0"/>
          </a:p>
          <a:p>
            <a:pPr marL="0" indent="0">
              <a:buNone/>
            </a:pPr>
            <a:endParaRPr lang="en-US" altLang="ja-JP" dirty="0"/>
          </a:p>
        </p:txBody>
      </p:sp>
    </p:spTree>
    <p:extLst>
      <p:ext uri="{BB962C8B-B14F-4D97-AF65-F5344CB8AC3E}">
        <p14:creationId xmlns:p14="http://schemas.microsoft.com/office/powerpoint/2010/main" val="671581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CC546433-6B22-4F3B-B5B3-B4DAC83AF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120" y="325464"/>
            <a:ext cx="5244975" cy="6207071"/>
          </a:xfrm>
          <a:prstGeom prst="rect">
            <a:avLst/>
          </a:prstGeom>
          <a:effectLst/>
        </p:spPr>
      </p:pic>
      <p:sp>
        <p:nvSpPr>
          <p:cNvPr id="2" name="タイトル 1">
            <a:extLst>
              <a:ext uri="{FF2B5EF4-FFF2-40B4-BE49-F238E27FC236}">
                <a16:creationId xmlns:a16="http://schemas.microsoft.com/office/drawing/2014/main" id="{8BD922AE-2DFF-46CE-9BA5-9C43BE939779}"/>
              </a:ext>
            </a:extLst>
          </p:cNvPr>
          <p:cNvSpPr>
            <a:spLocks noGrp="1"/>
          </p:cNvSpPr>
          <p:nvPr>
            <p:ph type="title"/>
          </p:nvPr>
        </p:nvSpPr>
        <p:spPr>
          <a:xfrm>
            <a:off x="838200" y="72517"/>
            <a:ext cx="10515600" cy="1325563"/>
          </a:xfrm>
        </p:spPr>
        <p:txBody>
          <a:bodyPr/>
          <a:lstStyle/>
          <a:p>
            <a:r>
              <a:rPr kumimoji="1" lang="ja-JP" altLang="en-US" dirty="0"/>
              <a:t>両病院の背景</a:t>
            </a:r>
          </a:p>
        </p:txBody>
      </p:sp>
      <p:sp>
        <p:nvSpPr>
          <p:cNvPr id="5" name="テキスト ボックス 3">
            <a:extLst>
              <a:ext uri="{FF2B5EF4-FFF2-40B4-BE49-F238E27FC236}">
                <a16:creationId xmlns:a16="http://schemas.microsoft.com/office/drawing/2014/main" id="{E87888F3-4BCE-47DB-9ABC-73830909A9BB}"/>
              </a:ext>
            </a:extLst>
          </p:cNvPr>
          <p:cNvSpPr txBox="1">
            <a:spLocks noGrp="1" noChangeArrowheads="1"/>
          </p:cNvSpPr>
          <p:nvPr>
            <p:ph sz="half" idx="1"/>
          </p:nvPr>
        </p:nvSpPr>
        <p:spPr bwMode="auto">
          <a:xfrm>
            <a:off x="223407" y="1609999"/>
            <a:ext cx="5606258" cy="3597908"/>
          </a:xfrm>
          <a:prstGeom prst="rect">
            <a:avLst/>
          </a:prstGeom>
          <a:solidFill>
            <a:schemeClr val="bg1">
              <a:alpha val="85000"/>
            </a:schemeClr>
          </a:solidFill>
          <a:ln>
            <a:noFill/>
          </a:ln>
          <a:effectLst>
            <a:softEdge rad="139700"/>
          </a:effectLst>
        </p:spPr>
        <p:txBody>
          <a:bodyPr wrap="square">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spcBef>
                <a:spcPct val="0"/>
              </a:spcBef>
              <a:buNone/>
            </a:pPr>
            <a:r>
              <a:rPr lang="ja-JP" altLang="en-US" sz="2200" dirty="0">
                <a:latin typeface="BIZ UDPゴシック" panose="020B0400000000000000" pitchFamily="50" charset="-128"/>
                <a:ea typeface="BIZ UDPゴシック" panose="020B0400000000000000" pitchFamily="50" charset="-128"/>
                <a:cs typeface="メイリオ" pitchFamily="50" charset="-128"/>
              </a:rPr>
              <a:t>伊勢原協同病院（昭和</a:t>
            </a:r>
            <a:r>
              <a:rPr lang="en-US" altLang="ja-JP" sz="2200" dirty="0">
                <a:latin typeface="BIZ UDPゴシック" panose="020B0400000000000000" pitchFamily="50" charset="-128"/>
                <a:ea typeface="BIZ UDPゴシック" panose="020B0400000000000000" pitchFamily="50" charset="-128"/>
                <a:cs typeface="メイリオ" pitchFamily="50" charset="-128"/>
              </a:rPr>
              <a:t>43</a:t>
            </a:r>
            <a:r>
              <a:rPr lang="ja-JP" altLang="en-US" sz="2200" dirty="0">
                <a:latin typeface="BIZ UDPゴシック" panose="020B0400000000000000" pitchFamily="50" charset="-128"/>
                <a:ea typeface="BIZ UDPゴシック" panose="020B0400000000000000" pitchFamily="50" charset="-128"/>
                <a:cs typeface="メイリオ" pitchFamily="50" charset="-128"/>
              </a:rPr>
              <a:t>年開設）</a:t>
            </a:r>
            <a:endParaRPr lang="en-US" altLang="ja-JP" sz="2200" dirty="0">
              <a:latin typeface="BIZ UDPゴシック" panose="020B0400000000000000" pitchFamily="50" charset="-128"/>
              <a:ea typeface="BIZ UDPゴシック" panose="020B0400000000000000" pitchFamily="50" charset="-128"/>
              <a:cs typeface="メイリオ" pitchFamily="50" charset="-128"/>
            </a:endParaRPr>
          </a:p>
          <a:p>
            <a:pPr>
              <a:spcBef>
                <a:spcPct val="0"/>
              </a:spcBef>
              <a:buNone/>
            </a:pPr>
            <a:r>
              <a:rPr lang="en-US" altLang="ja-JP" sz="2200" dirty="0">
                <a:latin typeface="BIZ UDPゴシック" panose="020B0400000000000000" pitchFamily="50" charset="-128"/>
                <a:ea typeface="BIZ UDPゴシック" panose="020B0400000000000000" pitchFamily="50" charset="-128"/>
                <a:cs typeface="メイリオ" pitchFamily="50" charset="-128"/>
              </a:rPr>
              <a:t>【</a:t>
            </a:r>
            <a:r>
              <a:rPr lang="ja-JP" altLang="en-US" sz="2200" dirty="0">
                <a:latin typeface="BIZ UDPゴシック" panose="020B0400000000000000" pitchFamily="50" charset="-128"/>
                <a:ea typeface="BIZ UDPゴシック" panose="020B0400000000000000" pitchFamily="50" charset="-128"/>
                <a:cs typeface="メイリオ" pitchFamily="50" charset="-128"/>
              </a:rPr>
              <a:t>病院概要</a:t>
            </a:r>
            <a:r>
              <a:rPr lang="en-US" altLang="ja-JP" sz="2200" dirty="0">
                <a:latin typeface="BIZ UDPゴシック" panose="020B0400000000000000" pitchFamily="50" charset="-128"/>
                <a:ea typeface="BIZ UDPゴシック" panose="020B0400000000000000" pitchFamily="50" charset="-128"/>
                <a:cs typeface="メイリオ" pitchFamily="50" charset="-128"/>
              </a:rPr>
              <a:t>】</a:t>
            </a:r>
            <a:endParaRPr lang="ja-JP" altLang="en-US" sz="2200" dirty="0">
              <a:latin typeface="BIZ UDPゴシック" panose="020B0400000000000000" pitchFamily="50" charset="-128"/>
              <a:ea typeface="BIZ UDPゴシック" panose="020B0400000000000000" pitchFamily="50" charset="-128"/>
              <a:cs typeface="メイリオ" pitchFamily="50" charset="-128"/>
            </a:endParaRPr>
          </a:p>
          <a:p>
            <a:pPr>
              <a:spcBef>
                <a:spcPct val="0"/>
              </a:spcBef>
              <a:buFontTx/>
              <a:buNone/>
            </a:pPr>
            <a:r>
              <a:rPr lang="ja-JP" altLang="en-US" sz="2200" dirty="0">
                <a:latin typeface="BIZ UDPゴシック" panose="020B0400000000000000" pitchFamily="50" charset="-128"/>
                <a:ea typeface="BIZ UDPゴシック" panose="020B0400000000000000" pitchFamily="50" charset="-128"/>
              </a:rPr>
              <a:t>病床数：</a:t>
            </a:r>
            <a:r>
              <a:rPr lang="en-US" altLang="ja-JP" sz="2200" dirty="0">
                <a:latin typeface="BIZ UDPゴシック" panose="020B0400000000000000" pitchFamily="50" charset="-128"/>
                <a:ea typeface="BIZ UDPゴシック" panose="020B0400000000000000" pitchFamily="50" charset="-128"/>
              </a:rPr>
              <a:t>350</a:t>
            </a:r>
            <a:r>
              <a:rPr lang="ja-JP" altLang="en-US" sz="2200" dirty="0">
                <a:latin typeface="BIZ UDPゴシック" panose="020B0400000000000000" pitchFamily="50" charset="-128"/>
                <a:ea typeface="BIZ UDPゴシック" panose="020B0400000000000000" pitchFamily="50" charset="-128"/>
              </a:rPr>
              <a:t>床（一般 </a:t>
            </a:r>
            <a:r>
              <a:rPr lang="en-US" altLang="ja-JP" sz="2200" dirty="0">
                <a:latin typeface="BIZ UDPゴシック" panose="020B0400000000000000" pitchFamily="50" charset="-128"/>
                <a:ea typeface="BIZ UDPゴシック" panose="020B0400000000000000" pitchFamily="50" charset="-128"/>
              </a:rPr>
              <a:t>291</a:t>
            </a:r>
            <a:r>
              <a:rPr lang="ja-JP" altLang="en-US" sz="2200" dirty="0">
                <a:latin typeface="BIZ UDPゴシック" panose="020B0400000000000000" pitchFamily="50" charset="-128"/>
                <a:ea typeface="BIZ UDPゴシック" panose="020B0400000000000000" pitchFamily="50" charset="-128"/>
              </a:rPr>
              <a:t>床、</a:t>
            </a:r>
            <a:endParaRPr lang="en-US" altLang="ja-JP" sz="2200" dirty="0">
              <a:latin typeface="BIZ UDPゴシック" panose="020B0400000000000000" pitchFamily="50" charset="-128"/>
              <a:ea typeface="BIZ UDPゴシック" panose="020B0400000000000000" pitchFamily="50" charset="-128"/>
            </a:endParaRPr>
          </a:p>
          <a:p>
            <a:pPr>
              <a:spcBef>
                <a:spcPct val="0"/>
              </a:spcBef>
              <a:buFontTx/>
              <a:buNone/>
            </a:pPr>
            <a:r>
              <a:rPr lang="ja-JP" altLang="en-US" sz="2200" dirty="0">
                <a:latin typeface="BIZ UDPゴシック" panose="020B0400000000000000" pitchFamily="50" charset="-128"/>
                <a:ea typeface="BIZ UDPゴシック" panose="020B0400000000000000" pitchFamily="50" charset="-128"/>
              </a:rPr>
              <a:t>回復期リハ病棟 </a:t>
            </a:r>
            <a:r>
              <a:rPr lang="en-US" altLang="ja-JP" sz="2200" dirty="0">
                <a:latin typeface="BIZ UDPゴシック" panose="020B0400000000000000" pitchFamily="50" charset="-128"/>
                <a:ea typeface="BIZ UDPゴシック" panose="020B0400000000000000" pitchFamily="50" charset="-128"/>
              </a:rPr>
              <a:t>45</a:t>
            </a:r>
            <a:r>
              <a:rPr lang="ja-JP" altLang="en-US" sz="2200" dirty="0">
                <a:latin typeface="BIZ UDPゴシック" panose="020B0400000000000000" pitchFamily="50" charset="-128"/>
                <a:ea typeface="BIZ UDPゴシック" panose="020B0400000000000000" pitchFamily="50" charset="-128"/>
              </a:rPr>
              <a:t>床、緩和ケア病棟 </a:t>
            </a:r>
            <a:r>
              <a:rPr lang="en-US" altLang="ja-JP" sz="2200" dirty="0">
                <a:latin typeface="BIZ UDPゴシック" panose="020B0400000000000000" pitchFamily="50" charset="-128"/>
                <a:ea typeface="BIZ UDPゴシック" panose="020B0400000000000000" pitchFamily="50" charset="-128"/>
              </a:rPr>
              <a:t>14</a:t>
            </a:r>
            <a:r>
              <a:rPr lang="ja-JP" altLang="en-US" sz="2200" dirty="0">
                <a:latin typeface="BIZ UDPゴシック" panose="020B0400000000000000" pitchFamily="50" charset="-128"/>
                <a:ea typeface="BIZ UDPゴシック" panose="020B0400000000000000" pitchFamily="50" charset="-128"/>
              </a:rPr>
              <a:t>床）</a:t>
            </a:r>
            <a:endParaRPr lang="en-US" altLang="ja-JP" sz="2200" dirty="0">
              <a:latin typeface="BIZ UDPゴシック" panose="020B0400000000000000" pitchFamily="50" charset="-128"/>
              <a:ea typeface="BIZ UDPゴシック" panose="020B0400000000000000" pitchFamily="50" charset="-128"/>
            </a:endParaRPr>
          </a:p>
          <a:p>
            <a:pPr>
              <a:spcBef>
                <a:spcPct val="0"/>
              </a:spcBef>
              <a:buFontTx/>
              <a:buNone/>
            </a:pPr>
            <a:r>
              <a:rPr lang="ja-JP" altLang="en-US" sz="2200" dirty="0">
                <a:latin typeface="BIZ UDPゴシック" panose="020B0400000000000000" pitchFamily="50" charset="-128"/>
                <a:ea typeface="BIZ UDPゴシック" panose="020B0400000000000000" pitchFamily="50" charset="-128"/>
              </a:rPr>
              <a:t>地域医療支援病院　　</a:t>
            </a:r>
            <a:r>
              <a:rPr lang="en-US" altLang="ja-JP" sz="2200" dirty="0">
                <a:latin typeface="BIZ UDPゴシック" panose="020B0400000000000000" pitchFamily="50" charset="-128"/>
                <a:ea typeface="BIZ UDPゴシック" panose="020B0400000000000000" pitchFamily="50" charset="-128"/>
              </a:rPr>
              <a:t>2</a:t>
            </a:r>
            <a:r>
              <a:rPr lang="ja-JP" altLang="en-US" sz="2200" dirty="0">
                <a:latin typeface="BIZ UDPゴシック" panose="020B0400000000000000" pitchFamily="50" charset="-128"/>
                <a:ea typeface="BIZ UDPゴシック" panose="020B0400000000000000" pitchFamily="50" charset="-128"/>
              </a:rPr>
              <a:t>次救急医療機関　　</a:t>
            </a:r>
            <a:endParaRPr lang="en-US" altLang="ja-JP" sz="2200" dirty="0">
              <a:latin typeface="BIZ UDPゴシック" panose="020B0400000000000000" pitchFamily="50" charset="-128"/>
              <a:ea typeface="BIZ UDPゴシック" panose="020B0400000000000000" pitchFamily="50" charset="-128"/>
            </a:endParaRPr>
          </a:p>
          <a:p>
            <a:pPr>
              <a:spcBef>
                <a:spcPct val="0"/>
              </a:spcBef>
              <a:buFontTx/>
              <a:buNone/>
            </a:pPr>
            <a:r>
              <a:rPr lang="ja-JP" altLang="en-US" sz="2200" dirty="0">
                <a:latin typeface="BIZ UDPゴシック" panose="020B0400000000000000" pitchFamily="50" charset="-128"/>
                <a:ea typeface="BIZ UDPゴシック" panose="020B0400000000000000" pitchFamily="50" charset="-128"/>
              </a:rPr>
              <a:t>急性期一般入院料１算定</a:t>
            </a:r>
            <a:endParaRPr lang="en-US" altLang="ja-JP" sz="2200" dirty="0">
              <a:latin typeface="BIZ UDPゴシック" panose="020B0400000000000000" pitchFamily="50" charset="-128"/>
              <a:ea typeface="BIZ UDPゴシック" panose="020B0400000000000000" pitchFamily="50" charset="-128"/>
            </a:endParaRPr>
          </a:p>
          <a:p>
            <a:pPr>
              <a:spcBef>
                <a:spcPct val="0"/>
              </a:spcBef>
              <a:buFontTx/>
              <a:buNone/>
            </a:pPr>
            <a:r>
              <a:rPr lang="ja-JP" altLang="en-US" sz="2200" dirty="0">
                <a:latin typeface="BIZ UDPゴシック" panose="020B0400000000000000" pitchFamily="50" charset="-128"/>
                <a:ea typeface="BIZ UDPゴシック" panose="020B0400000000000000" pitchFamily="50" charset="-128"/>
              </a:rPr>
              <a:t>診療科目：</a:t>
            </a:r>
            <a:r>
              <a:rPr lang="en-US" altLang="ja-JP" sz="2200" dirty="0">
                <a:latin typeface="BIZ UDPゴシック" panose="020B0400000000000000" pitchFamily="50" charset="-128"/>
                <a:ea typeface="BIZ UDPゴシック" panose="020B0400000000000000" pitchFamily="50" charset="-128"/>
              </a:rPr>
              <a:t>30</a:t>
            </a:r>
            <a:r>
              <a:rPr lang="ja-JP" altLang="en-US" sz="2200" dirty="0">
                <a:latin typeface="BIZ UDPゴシック" panose="020B0400000000000000" pitchFamily="50" charset="-128"/>
                <a:ea typeface="BIZ UDPゴシック" panose="020B0400000000000000" pitchFamily="50" charset="-128"/>
              </a:rPr>
              <a:t>診療科</a:t>
            </a:r>
            <a:endParaRPr lang="en-US" altLang="ja-JP" sz="2200" dirty="0">
              <a:latin typeface="BIZ UDPゴシック" panose="020B0400000000000000" pitchFamily="50" charset="-128"/>
              <a:ea typeface="BIZ UDPゴシック" panose="020B0400000000000000" pitchFamily="50" charset="-128"/>
            </a:endParaRPr>
          </a:p>
          <a:p>
            <a:pPr>
              <a:spcBef>
                <a:spcPct val="0"/>
              </a:spcBef>
              <a:buFontTx/>
              <a:buNone/>
            </a:pPr>
            <a:r>
              <a:rPr lang="ja-JP" altLang="en-US" sz="2200" dirty="0">
                <a:latin typeface="BIZ UDPゴシック" panose="020B0400000000000000" pitchFamily="50" charset="-128"/>
                <a:ea typeface="BIZ UDPゴシック" panose="020B0400000000000000" pitchFamily="50" charset="-128"/>
              </a:rPr>
              <a:t>訪問看護ステーション</a:t>
            </a:r>
            <a:endParaRPr lang="en-US" altLang="ja-JP" sz="2200" dirty="0">
              <a:latin typeface="BIZ UDPゴシック" panose="020B0400000000000000" pitchFamily="50" charset="-128"/>
              <a:ea typeface="BIZ UDPゴシック" panose="020B0400000000000000" pitchFamily="50" charset="-128"/>
            </a:endParaRPr>
          </a:p>
          <a:p>
            <a:pPr>
              <a:spcBef>
                <a:spcPct val="0"/>
              </a:spcBef>
              <a:buFontTx/>
              <a:buNone/>
            </a:pPr>
            <a:r>
              <a:rPr lang="ja-JP" altLang="en-US" sz="2200" dirty="0">
                <a:latin typeface="BIZ UDPゴシック" panose="020B0400000000000000" pitchFamily="50" charset="-128"/>
                <a:ea typeface="BIZ UDPゴシック" panose="020B0400000000000000" pitchFamily="50" charset="-128"/>
              </a:rPr>
              <a:t>介護老人保健施設</a:t>
            </a:r>
            <a:endParaRPr lang="en-US" altLang="ja-JP" sz="2200" dirty="0">
              <a:latin typeface="BIZ UDPゴシック" panose="020B0400000000000000" pitchFamily="50" charset="-128"/>
              <a:ea typeface="BIZ UDPゴシック" panose="020B0400000000000000" pitchFamily="50" charset="-128"/>
            </a:endParaRPr>
          </a:p>
          <a:p>
            <a:pPr>
              <a:spcBef>
                <a:spcPts val="600"/>
              </a:spcBef>
              <a:buFontTx/>
              <a:buNone/>
            </a:pPr>
            <a:r>
              <a:rPr lang="ja-JP" altLang="en-US" sz="2200" dirty="0">
                <a:latin typeface="BIZ UDPゴシック" panose="020B0400000000000000" pitchFamily="50" charset="-128"/>
                <a:ea typeface="BIZ UDPゴシック" panose="020B0400000000000000" pitchFamily="50" charset="-128"/>
              </a:rPr>
              <a:t>職員数：</a:t>
            </a:r>
            <a:r>
              <a:rPr lang="en-US" altLang="ja-JP" sz="2200" dirty="0">
                <a:latin typeface="BIZ UDPゴシック" panose="020B0400000000000000" pitchFamily="50" charset="-128"/>
                <a:ea typeface="BIZ UDPゴシック" panose="020B0400000000000000" pitchFamily="50" charset="-128"/>
              </a:rPr>
              <a:t>834</a:t>
            </a:r>
            <a:r>
              <a:rPr lang="ja-JP" altLang="en-US" sz="2200" dirty="0">
                <a:latin typeface="BIZ UDPゴシック" panose="020B0400000000000000" pitchFamily="50" charset="-128"/>
                <a:ea typeface="BIZ UDPゴシック" panose="020B0400000000000000" pitchFamily="50" charset="-128"/>
              </a:rPr>
              <a:t>名　看護職員数：</a:t>
            </a:r>
            <a:r>
              <a:rPr lang="en-US" altLang="ja-JP" sz="2200" dirty="0">
                <a:latin typeface="BIZ UDPゴシック" panose="020B0400000000000000" pitchFamily="50" charset="-128"/>
                <a:ea typeface="BIZ UDPゴシック" panose="020B0400000000000000" pitchFamily="50" charset="-128"/>
              </a:rPr>
              <a:t>402</a:t>
            </a:r>
            <a:r>
              <a:rPr lang="ja-JP" altLang="en-US" sz="2200" dirty="0">
                <a:latin typeface="BIZ UDPゴシック" panose="020B0400000000000000" pitchFamily="50" charset="-128"/>
                <a:ea typeface="BIZ UDPゴシック" panose="020B0400000000000000" pitchFamily="50" charset="-128"/>
              </a:rPr>
              <a:t>名</a:t>
            </a:r>
            <a:endParaRPr lang="en-US" altLang="ja-JP" sz="2200" dirty="0">
              <a:latin typeface="BIZ UDPゴシック" panose="020B0400000000000000" pitchFamily="50" charset="-128"/>
              <a:ea typeface="BIZ UDPゴシック" panose="020B0400000000000000" pitchFamily="50" charset="-128"/>
            </a:endParaRPr>
          </a:p>
          <a:p>
            <a:pPr>
              <a:spcBef>
                <a:spcPts val="600"/>
              </a:spcBef>
              <a:buFontTx/>
              <a:buNone/>
            </a:pPr>
            <a:r>
              <a:rPr lang="ja-JP" altLang="en-US" sz="2200" dirty="0">
                <a:latin typeface="BIZ UDPゴシック" panose="020B0400000000000000" pitchFamily="50" charset="-128"/>
                <a:ea typeface="BIZ UDPゴシック" panose="020B0400000000000000" pitchFamily="50" charset="-128"/>
              </a:rPr>
              <a:t>　</a:t>
            </a:r>
            <a:endParaRPr lang="en-US" altLang="ja-JP" sz="2200" dirty="0">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C3F04F2C-81EB-4924-962B-8D36B9B17D9A}"/>
              </a:ext>
            </a:extLst>
          </p:cNvPr>
          <p:cNvSpPr>
            <a:spLocks noGrp="1"/>
          </p:cNvSpPr>
          <p:nvPr>
            <p:ph sz="half" idx="2"/>
          </p:nvPr>
        </p:nvSpPr>
        <p:spPr>
          <a:xfrm>
            <a:off x="6571488" y="1612234"/>
            <a:ext cx="5510784" cy="4767487"/>
          </a:xfrm>
          <a:solidFill>
            <a:schemeClr val="bg1">
              <a:alpha val="76000"/>
            </a:schemeClr>
          </a:solidFill>
          <a:effectLst>
            <a:softEdge rad="63500"/>
          </a:effectLst>
        </p:spPr>
        <p:txBody>
          <a:bodyPr>
            <a:noAutofit/>
          </a:bodyPr>
          <a:lstStyle/>
          <a:p>
            <a:pPr marL="0" indent="0">
              <a:buNone/>
            </a:pPr>
            <a:r>
              <a:rPr kumimoji="1" lang="ja-JP" altLang="en-US" sz="2200" dirty="0"/>
              <a:t>秦野厚生</a:t>
            </a:r>
            <a:r>
              <a:rPr lang="ja-JP" altLang="en-US" sz="2200" dirty="0"/>
              <a:t>病院（昭和</a:t>
            </a:r>
            <a:r>
              <a:rPr lang="en-US" altLang="ja-JP" sz="2200" dirty="0"/>
              <a:t>23</a:t>
            </a:r>
            <a:r>
              <a:rPr lang="ja-JP" altLang="en-US" sz="2200" dirty="0"/>
              <a:t>年開設）</a:t>
            </a:r>
            <a:endParaRPr lang="en-US" altLang="ja-JP" sz="2200" dirty="0"/>
          </a:p>
          <a:p>
            <a:pPr marL="0" indent="0">
              <a:buNone/>
            </a:pPr>
            <a:r>
              <a:rPr lang="en-US" altLang="ja-JP" sz="2200" dirty="0"/>
              <a:t>【</a:t>
            </a:r>
            <a:r>
              <a:rPr lang="ja-JP" altLang="en-US" sz="2200" dirty="0"/>
              <a:t>病院概要</a:t>
            </a:r>
            <a:r>
              <a:rPr lang="en-US" altLang="ja-JP" sz="2200" dirty="0"/>
              <a:t>】</a:t>
            </a:r>
            <a:br>
              <a:rPr lang="en-US" altLang="ja-JP" sz="2200" dirty="0"/>
            </a:br>
            <a:r>
              <a:rPr lang="ja-JP" altLang="en-US" sz="2200" dirty="0"/>
              <a:t>病床数：</a:t>
            </a:r>
            <a:r>
              <a:rPr lang="en-US" altLang="ja-JP" sz="2200" dirty="0"/>
              <a:t>160</a:t>
            </a:r>
            <a:r>
              <a:rPr lang="ja-JP" altLang="en-US" sz="2200" dirty="0"/>
              <a:t>床</a:t>
            </a:r>
            <a:br>
              <a:rPr lang="en-US" altLang="ja-JP" sz="2200" dirty="0"/>
            </a:br>
            <a:r>
              <a:rPr kumimoji="1" lang="ja-JP" altLang="en-US" sz="2200" dirty="0"/>
              <a:t>精神科・心療内科</a:t>
            </a:r>
            <a:br>
              <a:rPr kumimoji="1" lang="en-US" altLang="ja-JP" sz="2200" dirty="0"/>
            </a:br>
            <a:r>
              <a:rPr kumimoji="1" lang="ja-JP" altLang="en-US" sz="2200" dirty="0"/>
              <a:t>精神科急性型精神病院</a:t>
            </a:r>
            <a:br>
              <a:rPr kumimoji="1" lang="en-US" altLang="ja-JP" sz="2200" dirty="0"/>
            </a:br>
            <a:r>
              <a:rPr kumimoji="1" lang="ja-JP" altLang="en-US" sz="2200" dirty="0"/>
              <a:t>神奈川県認知症疾患医療センター（地域型）</a:t>
            </a:r>
            <a:br>
              <a:rPr kumimoji="1" lang="en-US" altLang="ja-JP" sz="2200" dirty="0"/>
            </a:br>
            <a:r>
              <a:rPr kumimoji="1" lang="ja-JP" altLang="en-US" sz="2200" dirty="0"/>
              <a:t>精神科急性期治療病棟</a:t>
            </a:r>
            <a:r>
              <a:rPr kumimoji="1" lang="en-US" altLang="ja-JP" sz="2200" dirty="0"/>
              <a:t>60</a:t>
            </a:r>
            <a:r>
              <a:rPr kumimoji="1" lang="ja-JP" altLang="en-US" sz="2200" dirty="0"/>
              <a:t>床　</a:t>
            </a:r>
            <a:r>
              <a:rPr kumimoji="1" lang="en-US" altLang="ja-JP" sz="2200" dirty="0"/>
              <a:t>13</a:t>
            </a:r>
            <a:r>
              <a:rPr kumimoji="1" lang="ja-JP" altLang="en-US" sz="2200" dirty="0"/>
              <a:t>：</a:t>
            </a:r>
            <a:r>
              <a:rPr kumimoji="1" lang="en-US" altLang="ja-JP" sz="2200" dirty="0"/>
              <a:t>1</a:t>
            </a:r>
            <a:br>
              <a:rPr kumimoji="1" lang="en-US" altLang="ja-JP" sz="2200" dirty="0"/>
            </a:br>
            <a:r>
              <a:rPr kumimoji="1" lang="ja-JP" altLang="en-US" sz="2200" dirty="0"/>
              <a:t>精神科療養病棟</a:t>
            </a:r>
            <a:r>
              <a:rPr kumimoji="1" lang="en-US" altLang="ja-JP" sz="2200" dirty="0"/>
              <a:t>47</a:t>
            </a:r>
            <a:r>
              <a:rPr kumimoji="1" lang="ja-JP" altLang="en-US" sz="2200" dirty="0"/>
              <a:t>床　</a:t>
            </a:r>
            <a:r>
              <a:rPr kumimoji="1" lang="en-US" altLang="ja-JP" sz="2200" dirty="0"/>
              <a:t>15</a:t>
            </a:r>
            <a:r>
              <a:rPr kumimoji="1" lang="ja-JP" altLang="en-US" sz="2200" dirty="0"/>
              <a:t>：</a:t>
            </a:r>
            <a:r>
              <a:rPr kumimoji="1" lang="en-US" altLang="ja-JP" sz="2200" dirty="0"/>
              <a:t>1</a:t>
            </a:r>
            <a:br>
              <a:rPr kumimoji="1" lang="en-US" altLang="ja-JP" sz="2200" dirty="0"/>
            </a:br>
            <a:r>
              <a:rPr kumimoji="1" lang="ja-JP" altLang="en-US" sz="2200" dirty="0"/>
              <a:t>認知症治療病棟</a:t>
            </a:r>
            <a:r>
              <a:rPr kumimoji="1" lang="en-US" altLang="ja-JP" sz="2200" dirty="0"/>
              <a:t>53</a:t>
            </a:r>
            <a:r>
              <a:rPr kumimoji="1" lang="ja-JP" altLang="en-US" sz="2200" dirty="0"/>
              <a:t>床　</a:t>
            </a:r>
            <a:r>
              <a:rPr kumimoji="1" lang="en-US" altLang="ja-JP" sz="2200" dirty="0"/>
              <a:t>20</a:t>
            </a:r>
            <a:r>
              <a:rPr kumimoji="1" lang="ja-JP" altLang="en-US" sz="2200" dirty="0"/>
              <a:t>：</a:t>
            </a:r>
            <a:r>
              <a:rPr kumimoji="1" lang="en-US" altLang="ja-JP" sz="2200" dirty="0"/>
              <a:t>1</a:t>
            </a:r>
            <a:br>
              <a:rPr kumimoji="1" lang="en-US" altLang="ja-JP" sz="2200" dirty="0"/>
            </a:br>
            <a:r>
              <a:rPr kumimoji="1" lang="ja-JP" altLang="en-US" sz="2200" dirty="0"/>
              <a:t>通所リハビリ施設　</a:t>
            </a:r>
            <a:br>
              <a:rPr kumimoji="1" lang="en-US" altLang="ja-JP" sz="2200" dirty="0"/>
            </a:br>
            <a:r>
              <a:rPr kumimoji="1" lang="ja-JP" altLang="en-US" sz="2200" dirty="0"/>
              <a:t>訪問看護ステーション</a:t>
            </a:r>
            <a:br>
              <a:rPr kumimoji="1" lang="en-US" altLang="ja-JP" sz="2200" dirty="0"/>
            </a:br>
            <a:r>
              <a:rPr kumimoji="1" lang="ja-JP" altLang="en-US" sz="2200" dirty="0"/>
              <a:t>精神科大規模型　デイケア</a:t>
            </a:r>
            <a:br>
              <a:rPr kumimoji="1" lang="en-US" altLang="ja-JP" sz="2200" dirty="0"/>
            </a:br>
            <a:r>
              <a:rPr kumimoji="1" lang="ja-JP" altLang="en-US" sz="2200" dirty="0"/>
              <a:t>精神科グループホーム</a:t>
            </a:r>
            <a:br>
              <a:rPr kumimoji="1" lang="en-US" altLang="ja-JP" sz="2200" dirty="0"/>
            </a:br>
            <a:r>
              <a:rPr kumimoji="1" lang="ja-JP" altLang="en-US" sz="2200" dirty="0"/>
              <a:t>認知症対応型グループホーム</a:t>
            </a:r>
            <a:endParaRPr kumimoji="1" lang="en-US" altLang="ja-JP" sz="2200" dirty="0"/>
          </a:p>
          <a:p>
            <a:pPr marL="0" indent="0">
              <a:buNone/>
            </a:pPr>
            <a:r>
              <a:rPr lang="ja-JP" altLang="en-US" sz="2200" dirty="0"/>
              <a:t>職員数：１５５名　看護職員数：１００名</a:t>
            </a:r>
            <a:endParaRPr lang="en-US" altLang="ja-JP" sz="2200" dirty="0"/>
          </a:p>
          <a:p>
            <a:pPr marL="0" indent="0">
              <a:buNone/>
            </a:pPr>
            <a:br>
              <a:rPr kumimoji="1" lang="en-US" altLang="ja-JP" sz="2200" dirty="0"/>
            </a:br>
            <a:endParaRPr kumimoji="1" lang="ja-JP" altLang="en-US" sz="2200" dirty="0"/>
          </a:p>
        </p:txBody>
      </p:sp>
      <p:sp>
        <p:nvSpPr>
          <p:cNvPr id="9" name="スクロール: 横 8">
            <a:extLst>
              <a:ext uri="{FF2B5EF4-FFF2-40B4-BE49-F238E27FC236}">
                <a16:creationId xmlns:a16="http://schemas.microsoft.com/office/drawing/2014/main" id="{45037332-2B70-4AF6-83D7-86D99E5CD2BF}"/>
              </a:ext>
            </a:extLst>
          </p:cNvPr>
          <p:cNvSpPr/>
          <p:nvPr/>
        </p:nvSpPr>
        <p:spPr>
          <a:xfrm>
            <a:off x="838200" y="5119213"/>
            <a:ext cx="3140525"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急性期の総合病院</a:t>
            </a:r>
          </a:p>
        </p:txBody>
      </p:sp>
      <p:sp>
        <p:nvSpPr>
          <p:cNvPr id="10" name="スクロール: 横 9">
            <a:extLst>
              <a:ext uri="{FF2B5EF4-FFF2-40B4-BE49-F238E27FC236}">
                <a16:creationId xmlns:a16="http://schemas.microsoft.com/office/drawing/2014/main" id="{99F604D0-7262-4319-A5CE-BAD4297E08F5}"/>
              </a:ext>
            </a:extLst>
          </p:cNvPr>
          <p:cNvSpPr/>
          <p:nvPr/>
        </p:nvSpPr>
        <p:spPr>
          <a:xfrm>
            <a:off x="7774540" y="441293"/>
            <a:ext cx="3140525"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精神科単科の病院</a:t>
            </a:r>
          </a:p>
        </p:txBody>
      </p:sp>
    </p:spTree>
    <p:extLst>
      <p:ext uri="{BB962C8B-B14F-4D97-AF65-F5344CB8AC3E}">
        <p14:creationId xmlns:p14="http://schemas.microsoft.com/office/powerpoint/2010/main" val="2063063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FE4A64-4B46-4F03-815A-3FC8B68681AD}"/>
              </a:ext>
            </a:extLst>
          </p:cNvPr>
          <p:cNvSpPr>
            <a:spLocks noGrp="1"/>
          </p:cNvSpPr>
          <p:nvPr>
            <p:ph type="title"/>
          </p:nvPr>
        </p:nvSpPr>
        <p:spPr>
          <a:xfrm>
            <a:off x="838200" y="334129"/>
            <a:ext cx="10515600" cy="1325563"/>
          </a:xfrm>
        </p:spPr>
        <p:txBody>
          <a:bodyPr/>
          <a:lstStyle/>
          <a:p>
            <a:r>
              <a:rPr kumimoji="1" lang="ja-JP" altLang="en-US" dirty="0"/>
              <a:t>病院所在地の位置関係</a:t>
            </a:r>
          </a:p>
        </p:txBody>
      </p:sp>
      <p:pic>
        <p:nvPicPr>
          <p:cNvPr id="5" name="コンテンツ プレースホルダー 4">
            <a:extLst>
              <a:ext uri="{FF2B5EF4-FFF2-40B4-BE49-F238E27FC236}">
                <a16:creationId xmlns:a16="http://schemas.microsoft.com/office/drawing/2014/main" id="{A09354AC-A0B9-4310-B440-DFE0D7CADA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2013" y="1382345"/>
            <a:ext cx="6412416" cy="4802187"/>
          </a:xfrm>
          <a:effectLst>
            <a:glow rad="127000">
              <a:schemeClr val="bg1"/>
            </a:glow>
            <a:outerShdw blurRad="50800" dist="50800" dir="5400000" algn="ctr" rotWithShape="0">
              <a:srgbClr val="000000">
                <a:alpha val="89000"/>
              </a:srgbClr>
            </a:outerShdw>
            <a:softEdge rad="63500"/>
          </a:effectLst>
        </p:spPr>
      </p:pic>
      <p:pic>
        <p:nvPicPr>
          <p:cNvPr id="7" name="図 6">
            <a:extLst>
              <a:ext uri="{FF2B5EF4-FFF2-40B4-BE49-F238E27FC236}">
                <a16:creationId xmlns:a16="http://schemas.microsoft.com/office/drawing/2014/main" id="{D8C00A7C-BFE9-464E-94C1-194EA0B1DE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6026" y="3730818"/>
            <a:ext cx="521098" cy="616684"/>
          </a:xfrm>
          <a:prstGeom prst="rect">
            <a:avLst/>
          </a:prstGeom>
        </p:spPr>
      </p:pic>
      <p:pic>
        <p:nvPicPr>
          <p:cNvPr id="8" name="図 7">
            <a:extLst>
              <a:ext uri="{FF2B5EF4-FFF2-40B4-BE49-F238E27FC236}">
                <a16:creationId xmlns:a16="http://schemas.microsoft.com/office/drawing/2014/main" id="{A6888702-CEE7-43E7-8FEE-B3D0E1AC0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8221" y="4880847"/>
            <a:ext cx="521098" cy="616684"/>
          </a:xfrm>
          <a:prstGeom prst="rect">
            <a:avLst/>
          </a:prstGeom>
        </p:spPr>
      </p:pic>
      <p:cxnSp>
        <p:nvCxnSpPr>
          <p:cNvPr id="10" name="直線矢印コネクタ 9">
            <a:extLst>
              <a:ext uri="{FF2B5EF4-FFF2-40B4-BE49-F238E27FC236}">
                <a16:creationId xmlns:a16="http://schemas.microsoft.com/office/drawing/2014/main" id="{2EF5FA7B-9B45-44AF-9A75-3E4E8200EC25}"/>
              </a:ext>
            </a:extLst>
          </p:cNvPr>
          <p:cNvCxnSpPr/>
          <p:nvPr/>
        </p:nvCxnSpPr>
        <p:spPr>
          <a:xfrm flipH="1">
            <a:off x="6371239" y="4347502"/>
            <a:ext cx="1121722" cy="720444"/>
          </a:xfrm>
          <a:prstGeom prst="straightConnector1">
            <a:avLst/>
          </a:prstGeom>
          <a:ln w="92075">
            <a:solidFill>
              <a:srgbClr val="FF0000"/>
            </a:solidFill>
            <a:headEnd type="stealth"/>
            <a:tailEnd type="stealth"/>
          </a:ln>
        </p:spPr>
        <p:style>
          <a:lnRef idx="3">
            <a:schemeClr val="dk1"/>
          </a:lnRef>
          <a:fillRef idx="0">
            <a:schemeClr val="dk1"/>
          </a:fillRef>
          <a:effectRef idx="2">
            <a:schemeClr val="dk1"/>
          </a:effectRef>
          <a:fontRef idx="minor">
            <a:schemeClr val="tx1"/>
          </a:fontRef>
        </p:style>
      </p:cxnSp>
      <p:sp>
        <p:nvSpPr>
          <p:cNvPr id="11" name="思考の吹き出し: 雲形 10">
            <a:extLst>
              <a:ext uri="{FF2B5EF4-FFF2-40B4-BE49-F238E27FC236}">
                <a16:creationId xmlns:a16="http://schemas.microsoft.com/office/drawing/2014/main" id="{521B2A28-EBE2-4F54-BE23-8E5DF2A93539}"/>
              </a:ext>
            </a:extLst>
          </p:cNvPr>
          <p:cNvSpPr/>
          <p:nvPr/>
        </p:nvSpPr>
        <p:spPr>
          <a:xfrm>
            <a:off x="7450625" y="1266260"/>
            <a:ext cx="3877773" cy="1821515"/>
          </a:xfrm>
          <a:prstGeom prst="cloudCallout">
            <a:avLst>
              <a:gd name="adj1" fmla="val -39333"/>
              <a:gd name="adj2" fmla="val 535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BIZ UDPゴシック" panose="020B0400000000000000" pitchFamily="50" charset="-128"/>
                <a:ea typeface="BIZ UDPゴシック" panose="020B0400000000000000" pitchFamily="50" charset="-128"/>
              </a:rPr>
              <a:t>両病院の距離は</a:t>
            </a:r>
            <a:r>
              <a:rPr kumimoji="1" lang="en-US" altLang="ja-JP" b="1" dirty="0">
                <a:solidFill>
                  <a:schemeClr val="tx1"/>
                </a:solidFill>
                <a:latin typeface="BIZ UDPゴシック" panose="020B0400000000000000" pitchFamily="50" charset="-128"/>
                <a:ea typeface="BIZ UDPゴシック" panose="020B0400000000000000" pitchFamily="50" charset="-128"/>
              </a:rPr>
              <a:t>6.3</a:t>
            </a:r>
            <a:r>
              <a:rPr kumimoji="1" lang="ja-JP" altLang="en-US" b="1" dirty="0">
                <a:solidFill>
                  <a:schemeClr val="tx1"/>
                </a:solidFill>
                <a:latin typeface="BIZ UDPゴシック" panose="020B0400000000000000" pitchFamily="50" charset="-128"/>
                <a:ea typeface="BIZ UDPゴシック" panose="020B0400000000000000" pitchFamily="50" charset="-128"/>
              </a:rPr>
              <a:t>㎞</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b="1" dirty="0">
                <a:solidFill>
                  <a:schemeClr val="tx1"/>
                </a:solidFill>
                <a:latin typeface="BIZ UDPゴシック" panose="020B0400000000000000" pitchFamily="50" charset="-128"/>
                <a:ea typeface="BIZ UDPゴシック" panose="020B0400000000000000" pitchFamily="50" charset="-128"/>
              </a:rPr>
              <a:t>移動時間は車で</a:t>
            </a:r>
            <a:r>
              <a:rPr kumimoji="1" lang="en-US" altLang="ja-JP" b="1" dirty="0">
                <a:solidFill>
                  <a:schemeClr val="tx1"/>
                </a:solidFill>
                <a:latin typeface="BIZ UDPゴシック" panose="020B0400000000000000" pitchFamily="50" charset="-128"/>
                <a:ea typeface="BIZ UDPゴシック" panose="020B0400000000000000" pitchFamily="50" charset="-128"/>
              </a:rPr>
              <a:t>18</a:t>
            </a:r>
            <a:r>
              <a:rPr kumimoji="1" lang="ja-JP" altLang="en-US" b="1" dirty="0">
                <a:solidFill>
                  <a:schemeClr val="tx1"/>
                </a:solidFill>
                <a:latin typeface="BIZ UDPゴシック" panose="020B0400000000000000" pitchFamily="50" charset="-128"/>
                <a:ea typeface="BIZ UDPゴシック" panose="020B0400000000000000" pitchFamily="50" charset="-128"/>
              </a:rPr>
              <a:t>分</a:t>
            </a:r>
            <a:endParaRPr kumimoji="1" lang="en-US" altLang="ja-JP"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b="1" dirty="0">
                <a:solidFill>
                  <a:schemeClr val="tx1"/>
                </a:solidFill>
                <a:latin typeface="BIZ UDPゴシック" panose="020B0400000000000000" pitchFamily="50" charset="-128"/>
                <a:ea typeface="BIZ UDPゴシック" panose="020B0400000000000000" pitchFamily="50" charset="-128"/>
              </a:rPr>
              <a:t>電車＋徒歩で</a:t>
            </a:r>
            <a:r>
              <a:rPr kumimoji="1" lang="en-US" altLang="ja-JP" b="1" dirty="0">
                <a:solidFill>
                  <a:schemeClr val="tx1"/>
                </a:solidFill>
                <a:latin typeface="BIZ UDPゴシック" panose="020B0400000000000000" pitchFamily="50" charset="-128"/>
                <a:ea typeface="BIZ UDPゴシック" panose="020B0400000000000000" pitchFamily="50" charset="-128"/>
              </a:rPr>
              <a:t>28</a:t>
            </a:r>
            <a:r>
              <a:rPr kumimoji="1" lang="ja-JP" altLang="en-US" b="1" dirty="0">
                <a:solidFill>
                  <a:schemeClr val="tx1"/>
                </a:solidFill>
                <a:latin typeface="BIZ UDPゴシック" panose="020B0400000000000000" pitchFamily="50" charset="-128"/>
                <a:ea typeface="BIZ UDPゴシック" panose="020B0400000000000000" pitchFamily="50" charset="-128"/>
              </a:rPr>
              <a:t>分</a:t>
            </a:r>
          </a:p>
        </p:txBody>
      </p:sp>
      <p:pic>
        <p:nvPicPr>
          <p:cNvPr id="12" name="図 11">
            <a:extLst>
              <a:ext uri="{FF2B5EF4-FFF2-40B4-BE49-F238E27FC236}">
                <a16:creationId xmlns:a16="http://schemas.microsoft.com/office/drawing/2014/main" id="{597AA1DA-E2EA-49A7-89DD-AE3366F21C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0084" y="3473702"/>
            <a:ext cx="3227452" cy="2151634"/>
          </a:xfrm>
          <a:prstGeom prst="rect">
            <a:avLst/>
          </a:prstGeom>
          <a:ln>
            <a:noFill/>
          </a:ln>
          <a:effectLst>
            <a:softEdge rad="112500"/>
          </a:effectLst>
        </p:spPr>
      </p:pic>
      <p:pic>
        <p:nvPicPr>
          <p:cNvPr id="13" name="コンテンツ プレースホルダー 3">
            <a:extLst>
              <a:ext uri="{FF2B5EF4-FFF2-40B4-BE49-F238E27FC236}">
                <a16:creationId xmlns:a16="http://schemas.microsoft.com/office/drawing/2014/main" id="{D1313492-EB88-4581-9D78-CDEEC8644AAA}"/>
              </a:ext>
            </a:extLst>
          </p:cNvPr>
          <p:cNvPicPr>
            <a:picLocks noChangeAspect="1"/>
          </p:cNvPicPr>
          <p:nvPr/>
        </p:nvPicPr>
        <p:blipFill>
          <a:blip r:embed="rId5"/>
          <a:stretch>
            <a:fillRect/>
          </a:stretch>
        </p:blipFill>
        <p:spPr>
          <a:xfrm>
            <a:off x="445618" y="2346442"/>
            <a:ext cx="3227451" cy="2305322"/>
          </a:xfrm>
          <a:prstGeom prst="rect">
            <a:avLst/>
          </a:prstGeom>
          <a:effectLst>
            <a:softEdge rad="114300"/>
          </a:effectLst>
        </p:spPr>
      </p:pic>
      <p:sp>
        <p:nvSpPr>
          <p:cNvPr id="14" name="テキスト ボックス 13">
            <a:extLst>
              <a:ext uri="{FF2B5EF4-FFF2-40B4-BE49-F238E27FC236}">
                <a16:creationId xmlns:a16="http://schemas.microsoft.com/office/drawing/2014/main" id="{DBAB4EB5-2F75-4817-A3BA-69676CA1BB41}"/>
              </a:ext>
            </a:extLst>
          </p:cNvPr>
          <p:cNvSpPr txBox="1"/>
          <p:nvPr/>
        </p:nvSpPr>
        <p:spPr>
          <a:xfrm>
            <a:off x="9437194" y="5440670"/>
            <a:ext cx="1800493" cy="369332"/>
          </a:xfrm>
          <a:prstGeom prst="rect">
            <a:avLst/>
          </a:prstGeom>
          <a:noFill/>
        </p:spPr>
        <p:txBody>
          <a:bodyPr wrap="none" rtlCol="0">
            <a:spAutoFit/>
          </a:bodyPr>
          <a:lstStyle/>
          <a:p>
            <a:r>
              <a:rPr lang="ja-JP" altLang="en-US" dirty="0">
                <a:latin typeface="BIZ UDPゴシック" panose="020B0400000000000000" pitchFamily="50" charset="-128"/>
                <a:ea typeface="BIZ UDPゴシック" panose="020B0400000000000000" pitchFamily="50" charset="-128"/>
                <a:cs typeface="メイリオ" pitchFamily="50" charset="-128"/>
              </a:rPr>
              <a:t>伊勢原協同病院</a:t>
            </a:r>
            <a:endParaRPr kumimoji="1" lang="ja-JP" altLang="en-US" dirty="0"/>
          </a:p>
        </p:txBody>
      </p:sp>
      <p:sp>
        <p:nvSpPr>
          <p:cNvPr id="15" name="テキスト ボックス 14">
            <a:extLst>
              <a:ext uri="{FF2B5EF4-FFF2-40B4-BE49-F238E27FC236}">
                <a16:creationId xmlns:a16="http://schemas.microsoft.com/office/drawing/2014/main" id="{455F1041-3AF6-442E-8CCC-F850FF532A8A}"/>
              </a:ext>
            </a:extLst>
          </p:cNvPr>
          <p:cNvSpPr txBox="1"/>
          <p:nvPr/>
        </p:nvSpPr>
        <p:spPr>
          <a:xfrm>
            <a:off x="1126067" y="4511515"/>
            <a:ext cx="1569660"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秦野厚生</a:t>
            </a:r>
            <a:r>
              <a:rPr lang="ja-JP" altLang="en-US" dirty="0">
                <a:latin typeface="BIZ UDPゴシック" panose="020B0400000000000000" pitchFamily="50" charset="-128"/>
                <a:ea typeface="BIZ UDPゴシック" panose="020B0400000000000000" pitchFamily="50" charset="-128"/>
              </a:rPr>
              <a:t>病院</a:t>
            </a: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49070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D25341-7998-4651-9258-02029B555F03}"/>
              </a:ext>
            </a:extLst>
          </p:cNvPr>
          <p:cNvSpPr>
            <a:spLocks noGrp="1"/>
          </p:cNvSpPr>
          <p:nvPr>
            <p:ph type="title"/>
          </p:nvPr>
        </p:nvSpPr>
        <p:spPr/>
        <p:txBody>
          <a:bodyPr>
            <a:normAutofit fontScale="90000"/>
          </a:bodyPr>
          <a:lstStyle/>
          <a:p>
            <a:r>
              <a:rPr lang="ja-JP" altLang="ja-JP" dirty="0"/>
              <a:t>かながわ地域看護師事業モデルケース発表会</a:t>
            </a:r>
            <a:br>
              <a:rPr lang="ja-JP" altLang="ja-JP" dirty="0"/>
            </a:br>
            <a:r>
              <a:rPr lang="ja-JP" altLang="en-US" dirty="0"/>
              <a:t>アンケート結果</a:t>
            </a:r>
            <a:r>
              <a:rPr kumimoji="1" lang="ja-JP" altLang="en-US" dirty="0"/>
              <a:t>について</a:t>
            </a:r>
          </a:p>
        </p:txBody>
      </p:sp>
      <p:sp>
        <p:nvSpPr>
          <p:cNvPr id="3" name="コンテンツ プレースホルダー 2">
            <a:extLst>
              <a:ext uri="{FF2B5EF4-FFF2-40B4-BE49-F238E27FC236}">
                <a16:creationId xmlns:a16="http://schemas.microsoft.com/office/drawing/2014/main" id="{3088A23C-79DC-4EED-BD8C-4D4774A9C1EE}"/>
              </a:ext>
            </a:extLst>
          </p:cNvPr>
          <p:cNvSpPr>
            <a:spLocks noGrp="1"/>
          </p:cNvSpPr>
          <p:nvPr>
            <p:ph idx="1"/>
          </p:nvPr>
        </p:nvSpPr>
        <p:spPr>
          <a:xfrm>
            <a:off x="620268" y="1886585"/>
            <a:ext cx="10951464" cy="4606290"/>
          </a:xfrm>
        </p:spPr>
        <p:txBody>
          <a:bodyPr>
            <a:normAutofit lnSpcReduction="10000"/>
          </a:bodyPr>
          <a:lstStyle/>
          <a:p>
            <a:r>
              <a:rPr kumimoji="1" lang="ja-JP" altLang="en-US" dirty="0"/>
              <a:t>秦野厚生病院に出向したスタッフによる発表会を開催</a:t>
            </a:r>
            <a:endParaRPr kumimoji="1" lang="en-US" altLang="ja-JP" dirty="0"/>
          </a:p>
          <a:p>
            <a:r>
              <a:rPr lang="ja-JP" altLang="en-US" dirty="0"/>
              <a:t>発表会参加者の背景は主任以上の管理者４６名が参加</a:t>
            </a:r>
            <a:endParaRPr lang="en-US" altLang="ja-JP" dirty="0"/>
          </a:p>
          <a:p>
            <a:r>
              <a:rPr lang="en-US" altLang="ja-JP" dirty="0"/>
              <a:t>Google</a:t>
            </a:r>
            <a:r>
              <a:rPr lang="ja-JP" altLang="en-US" dirty="0"/>
              <a:t>フォームにてアンケートを実施し、３</a:t>
            </a:r>
            <a:r>
              <a:rPr lang="en-US" altLang="ja-JP" dirty="0"/>
              <a:t>0</a:t>
            </a:r>
            <a:r>
              <a:rPr lang="ja-JP" altLang="en-US" dirty="0"/>
              <a:t>名が回答</a:t>
            </a:r>
            <a:endParaRPr lang="en-US" altLang="ja-JP" dirty="0"/>
          </a:p>
          <a:p>
            <a:pPr marL="0" indent="0">
              <a:buNone/>
            </a:pPr>
            <a:endParaRPr lang="en-US" altLang="ja-JP" dirty="0"/>
          </a:p>
          <a:p>
            <a:pPr marL="0" indent="0">
              <a:buNone/>
            </a:pPr>
            <a:r>
              <a:rPr lang="en-US" altLang="ja-JP" dirty="0"/>
              <a:t>【</a:t>
            </a:r>
            <a:r>
              <a:rPr lang="ja-JP" altLang="en-US" dirty="0"/>
              <a:t>出向者の背景</a:t>
            </a:r>
            <a:r>
              <a:rPr lang="en-US" altLang="ja-JP" dirty="0"/>
              <a:t>】</a:t>
            </a:r>
          </a:p>
          <a:p>
            <a:r>
              <a:rPr lang="ja-JP" altLang="en-US" dirty="0"/>
              <a:t>出向スタッフ：回復期リハビリテーション病棟　中堅看護師　</a:t>
            </a:r>
            <a:r>
              <a:rPr lang="en-US" altLang="ja-JP" dirty="0"/>
              <a:t>50</a:t>
            </a:r>
            <a:r>
              <a:rPr lang="ja-JP" altLang="en-US" dirty="0"/>
              <a:t>代</a:t>
            </a:r>
            <a:endParaRPr lang="en-US" altLang="ja-JP" dirty="0"/>
          </a:p>
          <a:p>
            <a:r>
              <a:rPr lang="ja-JP" altLang="en-US" dirty="0"/>
              <a:t>出向期間：令和６年６月～９月　（３か月）</a:t>
            </a:r>
            <a:endParaRPr lang="en-US" altLang="ja-JP" dirty="0"/>
          </a:p>
          <a:p>
            <a:r>
              <a:rPr lang="ja-JP" altLang="en-US" dirty="0"/>
              <a:t>出向目的：身体拘束最小化に向け、近隣の病院で身体拘束ゼロを実現している秦野厚生病院の取り組みを学ぶ</a:t>
            </a:r>
            <a:endParaRPr lang="en-US" altLang="ja-JP" dirty="0"/>
          </a:p>
        </p:txBody>
      </p:sp>
    </p:spTree>
    <p:extLst>
      <p:ext uri="{BB962C8B-B14F-4D97-AF65-F5344CB8AC3E}">
        <p14:creationId xmlns:p14="http://schemas.microsoft.com/office/powerpoint/2010/main" val="1724445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96DFAB-84E9-47E7-A3F1-3D98A741BDEB}"/>
              </a:ext>
            </a:extLst>
          </p:cNvPr>
          <p:cNvSpPr>
            <a:spLocks noGrp="1"/>
          </p:cNvSpPr>
          <p:nvPr>
            <p:ph type="title"/>
          </p:nvPr>
        </p:nvSpPr>
        <p:spPr/>
        <p:txBody>
          <a:bodyPr/>
          <a:lstStyle/>
          <a:p>
            <a:r>
              <a:rPr kumimoji="1" lang="ja-JP" altLang="en-US" dirty="0"/>
              <a:t>発表内容について（全般）</a:t>
            </a:r>
          </a:p>
        </p:txBody>
      </p:sp>
      <p:sp>
        <p:nvSpPr>
          <p:cNvPr id="5" name="コンテンツ プレースホルダー 4">
            <a:extLst>
              <a:ext uri="{FF2B5EF4-FFF2-40B4-BE49-F238E27FC236}">
                <a16:creationId xmlns:a16="http://schemas.microsoft.com/office/drawing/2014/main" id="{6B8D55D1-696C-4F18-B6F2-E84F3797D5E0}"/>
              </a:ext>
            </a:extLst>
          </p:cNvPr>
          <p:cNvSpPr>
            <a:spLocks noGrp="1"/>
          </p:cNvSpPr>
          <p:nvPr>
            <p:ph sz="half" idx="1"/>
          </p:nvPr>
        </p:nvSpPr>
        <p:spPr>
          <a:xfrm>
            <a:off x="413288" y="1825625"/>
            <a:ext cx="5606512" cy="4351338"/>
          </a:xfrm>
        </p:spPr>
        <p:txBody>
          <a:bodyPr>
            <a:normAutofit fontScale="92500" lnSpcReduction="10000"/>
          </a:bodyPr>
          <a:lstStyle/>
          <a:p>
            <a:pPr marL="0" indent="0">
              <a:buNone/>
            </a:pPr>
            <a:endParaRPr kumimoji="1" lang="ja-JP" altLang="en-US" dirty="0"/>
          </a:p>
        </p:txBody>
      </p:sp>
      <p:sp>
        <p:nvSpPr>
          <p:cNvPr id="6" name="コンテンツ プレースホルダー 5">
            <a:extLst>
              <a:ext uri="{FF2B5EF4-FFF2-40B4-BE49-F238E27FC236}">
                <a16:creationId xmlns:a16="http://schemas.microsoft.com/office/drawing/2014/main" id="{F4C99131-9967-4BE1-8920-C772FC2DDB97}"/>
              </a:ext>
            </a:extLst>
          </p:cNvPr>
          <p:cNvSpPr>
            <a:spLocks noGrp="1"/>
          </p:cNvSpPr>
          <p:nvPr>
            <p:ph sz="half" idx="2"/>
          </p:nvPr>
        </p:nvSpPr>
        <p:spPr>
          <a:xfrm>
            <a:off x="6172200" y="1825625"/>
            <a:ext cx="5606512" cy="4351338"/>
          </a:xfrm>
        </p:spPr>
        <p:txBody>
          <a:bodyPr>
            <a:normAutofit fontScale="92500" lnSpcReduction="10000"/>
          </a:bodyPr>
          <a:lstStyle/>
          <a:p>
            <a:r>
              <a:rPr lang="ja-JP" altLang="en-US" dirty="0"/>
              <a:t>他院の取り組みを内部の視点で知ることができたため</a:t>
            </a:r>
            <a:endParaRPr lang="en-US" altLang="ja-JP" dirty="0"/>
          </a:p>
          <a:p>
            <a:r>
              <a:rPr lang="ja-JP" altLang="en-US" dirty="0"/>
              <a:t>このような病院間をまたぐような試みをしていることを知ることができた</a:t>
            </a:r>
          </a:p>
          <a:p>
            <a:r>
              <a:rPr lang="ja-JP" altLang="en-US" dirty="0"/>
              <a:t>身体拘束の考え方や取り組みがとても斬新で大変勉強になった</a:t>
            </a:r>
          </a:p>
          <a:p>
            <a:r>
              <a:rPr lang="ja-JP" altLang="en-US" dirty="0"/>
              <a:t>病棟スタッフにも聞いてもらいたいと感じた</a:t>
            </a:r>
            <a:endParaRPr lang="en-US" altLang="ja-JP" dirty="0"/>
          </a:p>
          <a:p>
            <a:r>
              <a:rPr lang="ja-JP" altLang="en-US" dirty="0"/>
              <a:t>経験のない領域での看護もできることがわかった</a:t>
            </a:r>
            <a:endParaRPr kumimoji="1" lang="ja-JP" altLang="en-US" dirty="0"/>
          </a:p>
        </p:txBody>
      </p:sp>
      <p:graphicFrame>
        <p:nvGraphicFramePr>
          <p:cNvPr id="4" name="グラフ 3">
            <a:extLst>
              <a:ext uri="{FF2B5EF4-FFF2-40B4-BE49-F238E27FC236}">
                <a16:creationId xmlns:a16="http://schemas.microsoft.com/office/drawing/2014/main" id="{28B635C7-157F-4A64-84FA-5C112DF0A212}"/>
              </a:ext>
            </a:extLst>
          </p:cNvPr>
          <p:cNvGraphicFramePr>
            <a:graphicFrameLocks/>
          </p:cNvGraphicFramePr>
          <p:nvPr/>
        </p:nvGraphicFramePr>
        <p:xfrm>
          <a:off x="59614" y="1491523"/>
          <a:ext cx="6372184" cy="43513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9384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917538-0DCE-4231-B7C4-1CF7EBFA659D}"/>
              </a:ext>
            </a:extLst>
          </p:cNvPr>
          <p:cNvSpPr>
            <a:spLocks noGrp="1"/>
          </p:cNvSpPr>
          <p:nvPr>
            <p:ph type="title"/>
          </p:nvPr>
        </p:nvSpPr>
        <p:spPr/>
        <p:txBody>
          <a:bodyPr/>
          <a:lstStyle/>
          <a:p>
            <a:r>
              <a:rPr kumimoji="1" lang="ja-JP" altLang="en-US" dirty="0"/>
              <a:t>発表内容から得られたこと</a:t>
            </a:r>
          </a:p>
        </p:txBody>
      </p:sp>
      <p:sp>
        <p:nvSpPr>
          <p:cNvPr id="4" name="コンテンツ プレースホルダー 3">
            <a:extLst>
              <a:ext uri="{FF2B5EF4-FFF2-40B4-BE49-F238E27FC236}">
                <a16:creationId xmlns:a16="http://schemas.microsoft.com/office/drawing/2014/main" id="{003FF01A-B8A4-4438-948D-EA15DD553488}"/>
              </a:ext>
            </a:extLst>
          </p:cNvPr>
          <p:cNvSpPr>
            <a:spLocks noGrp="1"/>
          </p:cNvSpPr>
          <p:nvPr>
            <p:ph sz="half" idx="2"/>
          </p:nvPr>
        </p:nvSpPr>
        <p:spPr>
          <a:xfrm>
            <a:off x="6172200" y="1825625"/>
            <a:ext cx="5507736" cy="4351338"/>
          </a:xfrm>
        </p:spPr>
        <p:txBody>
          <a:bodyPr>
            <a:normAutofit fontScale="92500" lnSpcReduction="10000"/>
          </a:bodyPr>
          <a:lstStyle/>
          <a:p>
            <a:r>
              <a:rPr lang="ja-JP" altLang="en-US" dirty="0"/>
              <a:t>その人らしく生活を送ることの大切さを改めて感じた</a:t>
            </a:r>
            <a:endParaRPr lang="en-US" altLang="ja-JP" dirty="0"/>
          </a:p>
          <a:p>
            <a:r>
              <a:rPr lang="ja-JP" altLang="en-US" dirty="0"/>
              <a:t>入院時にしっかり医師より</a:t>
            </a:r>
            <a:r>
              <a:rPr lang="en-US" altLang="ja-JP" dirty="0"/>
              <a:t>IC</a:t>
            </a:r>
            <a:r>
              <a:rPr lang="ja-JP" altLang="en-US" dirty="0"/>
              <a:t>を行ってもらうことで、少しは抑制に対して考え方を変えることができるのではないかと思う</a:t>
            </a:r>
            <a:endParaRPr lang="en-US" altLang="ja-JP" dirty="0"/>
          </a:p>
          <a:p>
            <a:r>
              <a:rPr lang="ja-JP" altLang="en-US" dirty="0"/>
              <a:t>スピーチロックも抑制に値するということを知らなかったため勉強になった</a:t>
            </a:r>
            <a:endParaRPr lang="en-US" altLang="ja-JP" dirty="0"/>
          </a:p>
          <a:p>
            <a:r>
              <a:rPr lang="ja-JP" altLang="en-US" dirty="0"/>
              <a:t>当院で取り入れるには課題が沢山あると学んだ</a:t>
            </a:r>
            <a:endParaRPr kumimoji="1" lang="ja-JP" altLang="en-US" dirty="0"/>
          </a:p>
        </p:txBody>
      </p:sp>
      <p:graphicFrame>
        <p:nvGraphicFramePr>
          <p:cNvPr id="5" name="コンテンツ プレースホルダー 4">
            <a:extLst>
              <a:ext uri="{FF2B5EF4-FFF2-40B4-BE49-F238E27FC236}">
                <a16:creationId xmlns:a16="http://schemas.microsoft.com/office/drawing/2014/main" id="{946D84EA-66EF-4838-94E6-3FAD9227928D}"/>
              </a:ext>
            </a:extLst>
          </p:cNvPr>
          <p:cNvGraphicFramePr>
            <a:graphicFrameLocks noGrp="1"/>
          </p:cNvGraphicFramePr>
          <p:nvPr>
            <p:ph sz="half" idx="1"/>
          </p:nvPr>
        </p:nvGraphicFramePr>
        <p:xfrm>
          <a:off x="619932" y="1825625"/>
          <a:ext cx="5399868"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1483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59041D-4BA3-4DAE-9CC4-3E04AFB3E66E}"/>
              </a:ext>
            </a:extLst>
          </p:cNvPr>
          <p:cNvSpPr>
            <a:spLocks noGrp="1"/>
          </p:cNvSpPr>
          <p:nvPr>
            <p:ph type="title"/>
          </p:nvPr>
        </p:nvSpPr>
        <p:spPr>
          <a:xfrm>
            <a:off x="838200" y="161917"/>
            <a:ext cx="10515600" cy="1325563"/>
          </a:xfrm>
        </p:spPr>
        <p:txBody>
          <a:bodyPr/>
          <a:lstStyle/>
          <a:p>
            <a:r>
              <a:rPr kumimoji="1" lang="ja-JP" altLang="en-US" dirty="0"/>
              <a:t>実践活用度</a:t>
            </a:r>
          </a:p>
        </p:txBody>
      </p:sp>
      <p:sp>
        <p:nvSpPr>
          <p:cNvPr id="3" name="コンテンツ プレースホルダー 2">
            <a:extLst>
              <a:ext uri="{FF2B5EF4-FFF2-40B4-BE49-F238E27FC236}">
                <a16:creationId xmlns:a16="http://schemas.microsoft.com/office/drawing/2014/main" id="{EE3077B0-60CD-46C5-B465-9B8DBD92299B}"/>
              </a:ext>
            </a:extLst>
          </p:cNvPr>
          <p:cNvSpPr>
            <a:spLocks noGrp="1"/>
          </p:cNvSpPr>
          <p:nvPr>
            <p:ph sz="half" idx="1"/>
          </p:nvPr>
        </p:nvSpPr>
        <p:spPr/>
        <p:txBody>
          <a:bodyPr>
            <a:normAutofit fontScale="92500" lnSpcReduction="10000"/>
          </a:bodyPr>
          <a:lstStyle/>
          <a:p>
            <a:endParaRPr kumimoji="1" lang="ja-JP" altLang="en-US"/>
          </a:p>
        </p:txBody>
      </p:sp>
      <p:sp>
        <p:nvSpPr>
          <p:cNvPr id="4" name="コンテンツ プレースホルダー 3">
            <a:extLst>
              <a:ext uri="{FF2B5EF4-FFF2-40B4-BE49-F238E27FC236}">
                <a16:creationId xmlns:a16="http://schemas.microsoft.com/office/drawing/2014/main" id="{2AE85915-9F9E-4726-A94A-13BF6096C5C0}"/>
              </a:ext>
            </a:extLst>
          </p:cNvPr>
          <p:cNvSpPr>
            <a:spLocks noGrp="1"/>
          </p:cNvSpPr>
          <p:nvPr>
            <p:ph sz="half" idx="2"/>
          </p:nvPr>
        </p:nvSpPr>
        <p:spPr>
          <a:xfrm>
            <a:off x="6172200" y="1507063"/>
            <a:ext cx="5730498" cy="5122333"/>
          </a:xfrm>
        </p:spPr>
        <p:txBody>
          <a:bodyPr>
            <a:normAutofit fontScale="92500" lnSpcReduction="10000"/>
          </a:bodyPr>
          <a:lstStyle/>
          <a:p>
            <a:r>
              <a:rPr lang="ja-JP" altLang="en-US" dirty="0"/>
              <a:t>手術を受ける患者が多いため、身体拘束</a:t>
            </a:r>
            <a:r>
              <a:rPr lang="en-US" altLang="ja-JP" dirty="0"/>
              <a:t>0</a:t>
            </a:r>
            <a:r>
              <a:rPr lang="ja-JP" altLang="en-US" dirty="0"/>
              <a:t>は難しいが、拘束を解除する時間を作ることは活用できる</a:t>
            </a:r>
            <a:endParaRPr lang="en-US" altLang="ja-JP" dirty="0"/>
          </a:p>
          <a:p>
            <a:r>
              <a:rPr lang="ja-JP" altLang="en-US" dirty="0"/>
              <a:t>身体拘束をすることがあたりまえの状況があり、これからの時代の流れをみると、やはり考え方をシフトしていかなければならない</a:t>
            </a:r>
            <a:endParaRPr lang="en-US" altLang="ja-JP" dirty="0"/>
          </a:p>
          <a:p>
            <a:r>
              <a:rPr lang="ja-JP" altLang="en-US" dirty="0"/>
              <a:t>急性期の治療を要する患者にはあまり適してはいないと思いました</a:t>
            </a:r>
            <a:endParaRPr lang="en-US" altLang="ja-JP" dirty="0"/>
          </a:p>
          <a:p>
            <a:r>
              <a:rPr lang="ja-JP" altLang="en-US" dirty="0"/>
              <a:t>秦野厚生病院としての取り組みは理解できるが、実際毎日</a:t>
            </a:r>
            <a:r>
              <a:rPr lang="en-US" altLang="ja-JP" dirty="0"/>
              <a:t>1</a:t>
            </a:r>
            <a:r>
              <a:rPr lang="ja-JP" altLang="en-US" dirty="0"/>
              <a:t>日に１件以上の転倒は骨折などの重大事故にもつながるためスタッフに共有しようとは思えなかった</a:t>
            </a:r>
            <a:endParaRPr kumimoji="1" lang="ja-JP" altLang="en-US" dirty="0"/>
          </a:p>
        </p:txBody>
      </p:sp>
      <p:graphicFrame>
        <p:nvGraphicFramePr>
          <p:cNvPr id="5" name="グラフ 4">
            <a:extLst>
              <a:ext uri="{FF2B5EF4-FFF2-40B4-BE49-F238E27FC236}">
                <a16:creationId xmlns:a16="http://schemas.microsoft.com/office/drawing/2014/main" id="{419B6038-A0EE-4EE4-B0A0-9111A58A9DEB}"/>
              </a:ext>
            </a:extLst>
          </p:cNvPr>
          <p:cNvGraphicFramePr>
            <a:graphicFrameLocks/>
          </p:cNvGraphicFramePr>
          <p:nvPr/>
        </p:nvGraphicFramePr>
        <p:xfrm>
          <a:off x="121404" y="1825625"/>
          <a:ext cx="6050796"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7526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62213198"/>
              </p:ext>
            </p:extLst>
          </p:nvPr>
        </p:nvGraphicFramePr>
        <p:xfrm>
          <a:off x="236441" y="320695"/>
          <a:ext cx="11661269" cy="6541275"/>
        </p:xfrm>
        <a:graphic>
          <a:graphicData uri="http://schemas.openxmlformats.org/drawingml/2006/table">
            <a:tbl>
              <a:tblPr firstRow="1" bandRow="1">
                <a:tableStyleId>{5940675A-B579-460E-94D1-54222C63F5DA}</a:tableStyleId>
              </a:tblPr>
              <a:tblGrid>
                <a:gridCol w="1476466">
                  <a:extLst>
                    <a:ext uri="{9D8B030D-6E8A-4147-A177-3AD203B41FA5}">
                      <a16:colId xmlns:a16="http://schemas.microsoft.com/office/drawing/2014/main" val="1478975435"/>
                    </a:ext>
                  </a:extLst>
                </a:gridCol>
                <a:gridCol w="1308683">
                  <a:extLst>
                    <a:ext uri="{9D8B030D-6E8A-4147-A177-3AD203B41FA5}">
                      <a16:colId xmlns:a16="http://schemas.microsoft.com/office/drawing/2014/main" val="3786922051"/>
                    </a:ext>
                  </a:extLst>
                </a:gridCol>
                <a:gridCol w="1275126">
                  <a:extLst>
                    <a:ext uri="{9D8B030D-6E8A-4147-A177-3AD203B41FA5}">
                      <a16:colId xmlns:a16="http://schemas.microsoft.com/office/drawing/2014/main" val="1642989752"/>
                    </a:ext>
                  </a:extLst>
                </a:gridCol>
                <a:gridCol w="1216401">
                  <a:extLst>
                    <a:ext uri="{9D8B030D-6E8A-4147-A177-3AD203B41FA5}">
                      <a16:colId xmlns:a16="http://schemas.microsoft.com/office/drawing/2014/main" val="440480651"/>
                    </a:ext>
                  </a:extLst>
                </a:gridCol>
                <a:gridCol w="1319169">
                  <a:extLst>
                    <a:ext uri="{9D8B030D-6E8A-4147-A177-3AD203B41FA5}">
                      <a16:colId xmlns:a16="http://schemas.microsoft.com/office/drawing/2014/main" val="1383979894"/>
                    </a:ext>
                  </a:extLst>
                </a:gridCol>
                <a:gridCol w="1319169">
                  <a:extLst>
                    <a:ext uri="{9D8B030D-6E8A-4147-A177-3AD203B41FA5}">
                      <a16:colId xmlns:a16="http://schemas.microsoft.com/office/drawing/2014/main" val="3550472491"/>
                    </a:ext>
                  </a:extLst>
                </a:gridCol>
                <a:gridCol w="1319169">
                  <a:extLst>
                    <a:ext uri="{9D8B030D-6E8A-4147-A177-3AD203B41FA5}">
                      <a16:colId xmlns:a16="http://schemas.microsoft.com/office/drawing/2014/main" val="3755925665"/>
                    </a:ext>
                  </a:extLst>
                </a:gridCol>
                <a:gridCol w="2427086">
                  <a:extLst>
                    <a:ext uri="{9D8B030D-6E8A-4147-A177-3AD203B41FA5}">
                      <a16:colId xmlns:a16="http://schemas.microsoft.com/office/drawing/2014/main" val="1710902330"/>
                    </a:ext>
                  </a:extLst>
                </a:gridCol>
              </a:tblGrid>
              <a:tr h="653143">
                <a:tc>
                  <a:txBody>
                    <a:bodyPr/>
                    <a:lstStyle/>
                    <a:p>
                      <a:endParaRPr kumimoji="1" lang="ja-JP" altLang="en-US" dirty="0"/>
                    </a:p>
                  </a:txBody>
                  <a:tcPr/>
                </a:tc>
                <a:tc>
                  <a:txBody>
                    <a:bodyPr/>
                    <a:lstStyle/>
                    <a:p>
                      <a:pPr algn="l"/>
                      <a:r>
                        <a:rPr kumimoji="1" lang="en-US" altLang="ja-JP" sz="2800" b="1" dirty="0">
                          <a:solidFill>
                            <a:srgbClr val="FF0000"/>
                          </a:solidFill>
                        </a:rPr>
                        <a:t>2017</a:t>
                      </a:r>
                      <a:endParaRPr kumimoji="1" lang="ja-JP" altLang="en-US" sz="2800" b="1" dirty="0">
                        <a:solidFill>
                          <a:srgbClr val="FF0000"/>
                        </a:solidFill>
                      </a:endParaRPr>
                    </a:p>
                  </a:txBody>
                  <a:tcPr anchor="ctr"/>
                </a:tc>
                <a:tc>
                  <a:txBody>
                    <a:bodyPr/>
                    <a:lstStyle/>
                    <a:p>
                      <a:pPr algn="ctr"/>
                      <a:r>
                        <a:rPr kumimoji="1" lang="en-US" altLang="ja-JP" sz="2800" dirty="0"/>
                        <a:t>2020</a:t>
                      </a:r>
                      <a:endParaRPr kumimoji="1" lang="ja-JP" altLang="en-US" sz="2800" dirty="0"/>
                    </a:p>
                  </a:txBody>
                  <a:tcPr anchor="ctr"/>
                </a:tc>
                <a:tc>
                  <a:txBody>
                    <a:bodyPr/>
                    <a:lstStyle/>
                    <a:p>
                      <a:pPr algn="ctr"/>
                      <a:r>
                        <a:rPr kumimoji="1" lang="en-US" altLang="ja-JP" sz="2800" dirty="0"/>
                        <a:t>2021</a:t>
                      </a:r>
                      <a:endParaRPr kumimoji="1" lang="ja-JP" altLang="en-US" sz="2800" dirty="0"/>
                    </a:p>
                  </a:txBody>
                  <a:tcPr anchor="ctr"/>
                </a:tc>
                <a:tc>
                  <a:txBody>
                    <a:bodyPr/>
                    <a:lstStyle/>
                    <a:p>
                      <a:pPr algn="ctr"/>
                      <a:r>
                        <a:rPr kumimoji="1" lang="en-US" altLang="ja-JP" sz="2800" dirty="0"/>
                        <a:t>2022</a:t>
                      </a:r>
                      <a:endParaRPr kumimoji="1" lang="ja-JP" altLang="en-US" sz="2800" dirty="0"/>
                    </a:p>
                  </a:txBody>
                  <a:tcPr anchor="ctr"/>
                </a:tc>
                <a:tc>
                  <a:txBody>
                    <a:bodyPr/>
                    <a:lstStyle/>
                    <a:p>
                      <a:pPr algn="ctr"/>
                      <a:r>
                        <a:rPr kumimoji="1" lang="en-US" altLang="ja-JP" sz="2800" dirty="0"/>
                        <a:t>2023</a:t>
                      </a:r>
                      <a:endParaRPr kumimoji="1" lang="ja-JP" altLang="en-US" sz="2800" dirty="0"/>
                    </a:p>
                  </a:txBody>
                  <a:tcPr anchor="ctr"/>
                </a:tc>
                <a:tc>
                  <a:txBody>
                    <a:bodyPr/>
                    <a:lstStyle/>
                    <a:p>
                      <a:pPr algn="ctr"/>
                      <a:r>
                        <a:rPr kumimoji="1" lang="en-US" altLang="ja-JP" sz="2800" dirty="0"/>
                        <a:t>2024</a:t>
                      </a:r>
                      <a:endParaRPr kumimoji="1" lang="ja-JP" altLang="en-US" sz="2800" dirty="0"/>
                    </a:p>
                  </a:txBody>
                  <a:tcPr anchor="ctr"/>
                </a:tc>
                <a:tc>
                  <a:txBody>
                    <a:bodyPr/>
                    <a:lstStyle/>
                    <a:p>
                      <a:pPr algn="ctr"/>
                      <a:r>
                        <a:rPr kumimoji="1" lang="en-US" altLang="ja-JP" sz="2800" dirty="0"/>
                        <a:t>2025</a:t>
                      </a:r>
                      <a:endParaRPr kumimoji="1" lang="ja-JP" altLang="en-US" sz="2800" dirty="0"/>
                    </a:p>
                  </a:txBody>
                  <a:tcPr anchor="ctr"/>
                </a:tc>
                <a:extLst>
                  <a:ext uri="{0D108BD9-81ED-4DB2-BD59-A6C34878D82A}">
                    <a16:rowId xmlns:a16="http://schemas.microsoft.com/office/drawing/2014/main" val="119226687"/>
                  </a:ext>
                </a:extLst>
              </a:tr>
              <a:tr h="1997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t>県との連携</a:t>
                      </a:r>
                      <a:r>
                        <a:rPr kumimoji="1" lang="ja-JP" altLang="en-US" sz="2000" b="1" u="sng" dirty="0">
                          <a:solidFill>
                            <a:srgbClr val="FF0000"/>
                          </a:solidFill>
                        </a:rPr>
                        <a:t>行政協働</a:t>
                      </a:r>
                    </a:p>
                  </a:txBody>
                  <a:tcPr anchor="ctr"/>
                </a:tc>
                <a:tc>
                  <a:txBody>
                    <a:bodyPr/>
                    <a:lstStyle/>
                    <a:p>
                      <a:endParaRPr kumimoji="1" lang="ja-JP" altLang="en-US" dirty="0"/>
                    </a:p>
                  </a:txBody>
                  <a:tcPr anchor="b"/>
                </a:tc>
                <a:tc>
                  <a:txBody>
                    <a:bodyPr/>
                    <a:lstStyle/>
                    <a:p>
                      <a:endParaRPr kumimoji="1" lang="ja-JP" altLang="en-US" dirty="0"/>
                    </a:p>
                  </a:txBody>
                  <a:tcPr anchor="b"/>
                </a:tc>
                <a:tc>
                  <a:txBody>
                    <a:bodyPr/>
                    <a:lstStyle/>
                    <a:p>
                      <a:endParaRPr kumimoji="1" lang="ja-JP" altLang="en-US" dirty="0"/>
                    </a:p>
                  </a:txBody>
                  <a:tcPr anchor="b"/>
                </a:tc>
                <a:tc>
                  <a:txBody>
                    <a:bodyPr/>
                    <a:lstStyle/>
                    <a:p>
                      <a:endParaRPr kumimoji="1" lang="ja-JP" altLang="en-US" dirty="0"/>
                    </a:p>
                  </a:txBody>
                  <a:tcPr anchor="b"/>
                </a:tc>
                <a:tc>
                  <a:txBody>
                    <a:bodyPr/>
                    <a:lstStyle/>
                    <a:p>
                      <a:endParaRPr kumimoji="1" lang="ja-JP" altLang="en-US" dirty="0"/>
                    </a:p>
                  </a:txBody>
                  <a:tcPr anchor="ctr"/>
                </a:tc>
                <a:tc>
                  <a:txBody>
                    <a:bodyPr/>
                    <a:lstStyle/>
                    <a:p>
                      <a:pPr algn="l"/>
                      <a:endParaRPr kumimoji="1" lang="ja-JP" altLang="en-US" dirty="0"/>
                    </a:p>
                  </a:txBody>
                  <a:tcPr/>
                </a:tc>
                <a:tc>
                  <a:txBody>
                    <a:bodyPr/>
                    <a:lstStyle/>
                    <a:p>
                      <a:endParaRPr kumimoji="1" lang="ja-JP" altLang="en-US" dirty="0"/>
                    </a:p>
                  </a:txBody>
                  <a:tcPr anchor="b"/>
                </a:tc>
                <a:extLst>
                  <a:ext uri="{0D108BD9-81ED-4DB2-BD59-A6C34878D82A}">
                    <a16:rowId xmlns:a16="http://schemas.microsoft.com/office/drawing/2014/main" val="1933388233"/>
                  </a:ext>
                </a:extLst>
              </a:tr>
              <a:tr h="1179975">
                <a:tc>
                  <a:txBody>
                    <a:bodyPr/>
                    <a:lstStyle/>
                    <a:p>
                      <a:r>
                        <a:rPr kumimoji="1" lang="ja-JP" altLang="en-US" sz="2000" dirty="0"/>
                        <a:t>県予算編成</a:t>
                      </a:r>
                      <a:r>
                        <a:rPr kumimoji="1" lang="ja-JP" altLang="en-US" sz="2000" u="none" dirty="0"/>
                        <a:t>要望</a:t>
                      </a:r>
                      <a:endParaRPr kumimoji="1" lang="en-US" altLang="ja-JP" sz="2000" u="none" dirty="0"/>
                    </a:p>
                    <a:p>
                      <a:r>
                        <a:rPr kumimoji="1" lang="ja-JP" altLang="en-US" sz="2000" b="1" u="sng" dirty="0">
                          <a:solidFill>
                            <a:srgbClr val="FF0000"/>
                          </a:solidFill>
                        </a:rPr>
                        <a:t>ニーズ発信</a:t>
                      </a:r>
                    </a:p>
                  </a:txBody>
                  <a:tcPr anchor="ctr"/>
                </a:tc>
                <a:tc>
                  <a:txBody>
                    <a:bodyPr/>
                    <a:lstStyle/>
                    <a:p>
                      <a:endParaRPr kumimoji="1" lang="ja-JP" altLang="en-US" dirty="0"/>
                    </a:p>
                  </a:txBody>
                  <a:tcPr/>
                </a:tc>
                <a:tc>
                  <a:txBody>
                    <a:bodyPr/>
                    <a:lstStyle/>
                    <a:p>
                      <a:endParaRPr kumimoji="1" lang="en-US" altLang="ja-JP"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789295692"/>
                  </a:ext>
                </a:extLst>
              </a:tr>
              <a:tr h="1179975">
                <a:tc>
                  <a:txBody>
                    <a:bodyPr/>
                    <a:lstStyle/>
                    <a:p>
                      <a:r>
                        <a:rPr kumimoji="1" lang="ja-JP" altLang="en-US" sz="2000" dirty="0"/>
                        <a:t>実習病院</a:t>
                      </a:r>
                      <a:endParaRPr kumimoji="1" lang="en-US" altLang="ja-JP" sz="2000" dirty="0"/>
                    </a:p>
                    <a:p>
                      <a:r>
                        <a:rPr kumimoji="1" lang="ja-JP" altLang="en-US" sz="2000" dirty="0"/>
                        <a:t>連絡協議会</a:t>
                      </a:r>
                      <a:br>
                        <a:rPr kumimoji="1" lang="en-US" altLang="ja-JP" sz="2000" dirty="0"/>
                      </a:br>
                      <a:r>
                        <a:rPr kumimoji="1" lang="ja-JP" altLang="en-US" sz="2000" b="1" u="sng" dirty="0">
                          <a:solidFill>
                            <a:srgbClr val="FF0000"/>
                          </a:solidFill>
                        </a:rPr>
                        <a:t>調査と啓発</a:t>
                      </a:r>
                    </a:p>
                  </a:txBody>
                  <a:tcPr anchor="ctr"/>
                </a:tc>
                <a:tc>
                  <a:txBody>
                    <a:bodyPr/>
                    <a:lstStyle/>
                    <a:p>
                      <a:endParaRPr kumimoji="1" lang="ja-JP" altLang="en-US" dirty="0"/>
                    </a:p>
                  </a:txBody>
                  <a:tcPr/>
                </a:tc>
                <a:tc>
                  <a:txBody>
                    <a:bodyPr/>
                    <a:lstStyle/>
                    <a:p>
                      <a:endParaRPr kumimoji="1" lang="en-US" altLang="ja-JP"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2531378118"/>
                  </a:ext>
                </a:extLst>
              </a:tr>
              <a:tr h="1530220">
                <a:tc>
                  <a:txBody>
                    <a:bodyPr/>
                    <a:lstStyle/>
                    <a:p>
                      <a:r>
                        <a:rPr kumimoji="1" lang="ja-JP" altLang="en-US" sz="2000" dirty="0"/>
                        <a:t>実施病院</a:t>
                      </a:r>
                      <a:endParaRPr kumimoji="1" lang="en-US" altLang="ja-JP" sz="2000" u="sng" dirty="0"/>
                    </a:p>
                    <a:p>
                      <a:r>
                        <a:rPr kumimoji="1" lang="ja-JP" altLang="en-US" sz="2000" b="1" u="sng" dirty="0">
                          <a:solidFill>
                            <a:srgbClr val="FF0000"/>
                          </a:solidFill>
                        </a:rPr>
                        <a:t>参画病院　　の拡大</a:t>
                      </a:r>
                      <a:endParaRPr kumimoji="1" lang="ja-JP" altLang="en-US" sz="2000" b="1" dirty="0">
                        <a:solidFill>
                          <a:srgbClr val="FF0000"/>
                        </a:solidFill>
                      </a:endParaRPr>
                    </a:p>
                  </a:txBody>
                  <a:tcPr anchor="ctr"/>
                </a:tc>
                <a:tc>
                  <a:txBody>
                    <a:bodyPr/>
                    <a:lstStyle/>
                    <a:p>
                      <a:endParaRPr kumimoji="1" lang="ja-JP" altLang="en-US" dirty="0"/>
                    </a:p>
                  </a:txBody>
                  <a:tcPr anchor="b"/>
                </a:tc>
                <a:tc>
                  <a:txBody>
                    <a:bodyPr/>
                    <a:lstStyle/>
                    <a:p>
                      <a:endParaRPr kumimoji="1" lang="ja-JP" altLang="en-US" dirty="0"/>
                    </a:p>
                  </a:txBody>
                  <a:tcPr anchor="b"/>
                </a:tc>
                <a:tc>
                  <a:txBody>
                    <a:bodyPr/>
                    <a:lstStyle/>
                    <a:p>
                      <a:endParaRPr kumimoji="1" lang="ja-JP" altLang="en-US" dirty="0"/>
                    </a:p>
                  </a:txBody>
                  <a:tcPr anchor="b"/>
                </a:tc>
                <a:tc>
                  <a:txBody>
                    <a:bodyPr/>
                    <a:lstStyle/>
                    <a:p>
                      <a:endParaRPr kumimoji="1" lang="ja-JP" altLang="en-US" dirty="0"/>
                    </a:p>
                  </a:txBody>
                  <a:tcPr anchor="b"/>
                </a:tc>
                <a:tc>
                  <a:txBody>
                    <a:bodyPr/>
                    <a:lstStyle/>
                    <a:p>
                      <a:endParaRPr kumimoji="1" lang="ja-JP" altLang="en-US" dirty="0"/>
                    </a:p>
                  </a:txBody>
                  <a:tcPr anchor="ct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3777511672"/>
                  </a:ext>
                </a:extLst>
              </a:tr>
            </a:tbl>
          </a:graphicData>
        </a:graphic>
      </p:graphicFrame>
      <p:sp>
        <p:nvSpPr>
          <p:cNvPr id="5" name="直角三角形 4"/>
          <p:cNvSpPr/>
          <p:nvPr/>
        </p:nvSpPr>
        <p:spPr>
          <a:xfrm flipH="1">
            <a:off x="1687008" y="5273978"/>
            <a:ext cx="10160317" cy="1539337"/>
          </a:xfrm>
          <a:prstGeom prst="rtTriangle">
            <a:avLst/>
          </a:prstGeo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8155625" y="5407772"/>
            <a:ext cx="1723549" cy="830997"/>
          </a:xfrm>
          <a:prstGeom prst="rect">
            <a:avLst/>
          </a:prstGeom>
          <a:noFill/>
        </p:spPr>
        <p:txBody>
          <a:bodyPr wrap="none" rtlCol="0">
            <a:spAutoFit/>
          </a:bodyPr>
          <a:lstStyle/>
          <a:p>
            <a:pPr algn="ctr"/>
            <a:r>
              <a:rPr lang="ja-JP" altLang="en-US" sz="2400" b="1" dirty="0"/>
              <a:t>湘南西部圏</a:t>
            </a:r>
            <a:endParaRPr lang="en-US" altLang="ja-JP" sz="2400" b="1" dirty="0"/>
          </a:p>
          <a:p>
            <a:pPr algn="ctr"/>
            <a:r>
              <a:rPr lang="en-US" altLang="ja-JP" sz="2400" b="1" dirty="0"/>
              <a:t>2</a:t>
            </a:r>
            <a:r>
              <a:rPr lang="ja-JP" altLang="en-US" sz="2400" b="1" dirty="0"/>
              <a:t>病院</a:t>
            </a:r>
          </a:p>
        </p:txBody>
      </p:sp>
      <p:sp>
        <p:nvSpPr>
          <p:cNvPr id="8" name="テキスト ボックス 7"/>
          <p:cNvSpPr txBox="1"/>
          <p:nvPr/>
        </p:nvSpPr>
        <p:spPr>
          <a:xfrm>
            <a:off x="5980158" y="5810086"/>
            <a:ext cx="2281334" cy="830997"/>
          </a:xfrm>
          <a:prstGeom prst="rect">
            <a:avLst/>
          </a:prstGeom>
          <a:noFill/>
        </p:spPr>
        <p:txBody>
          <a:bodyPr wrap="square" rtlCol="0">
            <a:spAutoFit/>
          </a:bodyPr>
          <a:lstStyle/>
          <a:p>
            <a:pPr algn="ctr"/>
            <a:r>
              <a:rPr lang="ja-JP" altLang="en-US" sz="2400" b="1" dirty="0"/>
              <a:t>横須賀</a:t>
            </a:r>
            <a:r>
              <a:rPr lang="en-US" altLang="ja-JP" sz="2400" b="1" dirty="0"/>
              <a:t>/</a:t>
            </a:r>
            <a:r>
              <a:rPr lang="ja-JP" altLang="en-US" sz="2400" b="1" dirty="0"/>
              <a:t>三浦圏</a:t>
            </a:r>
            <a:r>
              <a:rPr lang="en-US" altLang="ja-JP" sz="2400" b="1" dirty="0"/>
              <a:t>2</a:t>
            </a:r>
            <a:r>
              <a:rPr lang="ja-JP" altLang="en-US" sz="2400" b="1" dirty="0"/>
              <a:t>病院</a:t>
            </a:r>
          </a:p>
        </p:txBody>
      </p:sp>
      <p:sp>
        <p:nvSpPr>
          <p:cNvPr id="9" name="テキスト ボックス 8"/>
          <p:cNvSpPr txBox="1"/>
          <p:nvPr/>
        </p:nvSpPr>
        <p:spPr>
          <a:xfrm>
            <a:off x="1842740" y="5719093"/>
            <a:ext cx="1107996" cy="830997"/>
          </a:xfrm>
          <a:prstGeom prst="rect">
            <a:avLst/>
          </a:prstGeom>
          <a:noFill/>
        </p:spPr>
        <p:txBody>
          <a:bodyPr wrap="none" rtlCol="0">
            <a:spAutoFit/>
          </a:bodyPr>
          <a:lstStyle/>
          <a:p>
            <a:r>
              <a:rPr lang="ja-JP" altLang="en-US" sz="2400" b="1" dirty="0"/>
              <a:t>横浜圏</a:t>
            </a:r>
            <a:endParaRPr lang="en-US" altLang="ja-JP" sz="2400" b="1" dirty="0"/>
          </a:p>
          <a:p>
            <a:r>
              <a:rPr lang="en-US" altLang="ja-JP" sz="2400" b="1" dirty="0"/>
              <a:t>2</a:t>
            </a:r>
            <a:r>
              <a:rPr lang="ja-JP" altLang="en-US" sz="2400" b="1" dirty="0"/>
              <a:t>病院</a:t>
            </a:r>
          </a:p>
        </p:txBody>
      </p:sp>
      <p:sp>
        <p:nvSpPr>
          <p:cNvPr id="10" name="楕円 9"/>
          <p:cNvSpPr/>
          <p:nvPr/>
        </p:nvSpPr>
        <p:spPr>
          <a:xfrm>
            <a:off x="3047505" y="4350003"/>
            <a:ext cx="391886" cy="4012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871463" y="4755017"/>
            <a:ext cx="1415772" cy="461665"/>
          </a:xfrm>
          <a:prstGeom prst="rect">
            <a:avLst/>
          </a:prstGeom>
          <a:noFill/>
        </p:spPr>
        <p:txBody>
          <a:bodyPr wrap="none" rtlCol="0">
            <a:spAutoFit/>
          </a:bodyPr>
          <a:lstStyle/>
          <a:p>
            <a:r>
              <a:rPr kumimoji="1" lang="ja-JP" altLang="en-US" sz="2400" b="1" dirty="0"/>
              <a:t>実態調査</a:t>
            </a:r>
          </a:p>
        </p:txBody>
      </p:sp>
      <p:sp>
        <p:nvSpPr>
          <p:cNvPr id="12" name="楕円 11"/>
          <p:cNvSpPr/>
          <p:nvPr/>
        </p:nvSpPr>
        <p:spPr>
          <a:xfrm>
            <a:off x="4636819" y="3156853"/>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5918223" y="3156853"/>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7250943" y="3165707"/>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3355415" y="3156853"/>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カギ線コネクタ 17"/>
          <p:cNvCxnSpPr>
            <a:endCxn id="15" idx="4"/>
          </p:cNvCxnSpPr>
          <p:nvPr/>
        </p:nvCxnSpPr>
        <p:spPr>
          <a:xfrm>
            <a:off x="3579349" y="3566924"/>
            <a:ext cx="3867537" cy="12700"/>
          </a:xfrm>
          <a:prstGeom prst="bentConnector4">
            <a:avLst>
              <a:gd name="adj1" fmla="val -301"/>
              <a:gd name="adj2" fmla="val 2193882"/>
            </a:avLst>
          </a:prstGeom>
          <a:ln w="38100"/>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499297" y="3690064"/>
            <a:ext cx="2339102" cy="461665"/>
          </a:xfrm>
          <a:prstGeom prst="rect">
            <a:avLst/>
          </a:prstGeom>
          <a:solidFill>
            <a:schemeClr val="bg1"/>
          </a:solidFill>
        </p:spPr>
        <p:txBody>
          <a:bodyPr wrap="none" rtlCol="0">
            <a:spAutoFit/>
          </a:bodyPr>
          <a:lstStyle/>
          <a:p>
            <a:r>
              <a:rPr kumimoji="1" lang="ja-JP" altLang="en-US" sz="2400" b="1" dirty="0"/>
              <a:t>予算要望の継続</a:t>
            </a:r>
          </a:p>
        </p:txBody>
      </p:sp>
      <p:sp>
        <p:nvSpPr>
          <p:cNvPr id="22" name="テキスト ボックス 21"/>
          <p:cNvSpPr txBox="1"/>
          <p:nvPr/>
        </p:nvSpPr>
        <p:spPr>
          <a:xfrm>
            <a:off x="3671493" y="2454486"/>
            <a:ext cx="3775393" cy="400110"/>
          </a:xfrm>
          <a:prstGeom prst="rect">
            <a:avLst/>
          </a:prstGeom>
          <a:noFill/>
        </p:spPr>
        <p:txBody>
          <a:bodyPr wrap="none" rtlCol="0">
            <a:spAutoFit/>
          </a:bodyPr>
          <a:lstStyle/>
          <a:p>
            <a:r>
              <a:rPr kumimoji="1" lang="ja-JP" altLang="en-US" sz="2000" b="1" dirty="0"/>
              <a:t>県保健医療人材課との検討開始</a:t>
            </a:r>
          </a:p>
        </p:txBody>
      </p:sp>
      <p:sp>
        <p:nvSpPr>
          <p:cNvPr id="23" name="楕円 22"/>
          <p:cNvSpPr/>
          <p:nvPr/>
        </p:nvSpPr>
        <p:spPr>
          <a:xfrm>
            <a:off x="4287235" y="2001345"/>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p:nvPr/>
        </p:nvSpPr>
        <p:spPr>
          <a:xfrm>
            <a:off x="4975833" y="1920348"/>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4990143" y="1952174"/>
            <a:ext cx="1980029" cy="400110"/>
          </a:xfrm>
          <a:prstGeom prst="rect">
            <a:avLst/>
          </a:prstGeom>
          <a:noFill/>
        </p:spPr>
        <p:txBody>
          <a:bodyPr wrap="none" rtlCol="0">
            <a:spAutoFit/>
          </a:bodyPr>
          <a:lstStyle/>
          <a:p>
            <a:r>
              <a:rPr kumimoji="1" lang="ja-JP" altLang="en-US" sz="2000" b="1" dirty="0"/>
              <a:t>事業検討会発足</a:t>
            </a:r>
          </a:p>
        </p:txBody>
      </p:sp>
      <p:sp>
        <p:nvSpPr>
          <p:cNvPr id="26" name="楕円 25"/>
          <p:cNvSpPr/>
          <p:nvPr/>
        </p:nvSpPr>
        <p:spPr>
          <a:xfrm>
            <a:off x="6184460" y="1528995"/>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5618352" y="1001417"/>
            <a:ext cx="2749471" cy="707886"/>
          </a:xfrm>
          <a:prstGeom prst="rect">
            <a:avLst/>
          </a:prstGeom>
          <a:noFill/>
        </p:spPr>
        <p:txBody>
          <a:bodyPr wrap="none" rtlCol="0">
            <a:spAutoFit/>
          </a:bodyPr>
          <a:lstStyle/>
          <a:p>
            <a:r>
              <a:rPr lang="ja-JP" altLang="en-US" sz="2000" b="1" dirty="0"/>
              <a:t>県</a:t>
            </a:r>
            <a:r>
              <a:rPr kumimoji="1" lang="ja-JP" altLang="en-US" sz="2000" b="1" dirty="0"/>
              <a:t>看護職員確保</a:t>
            </a:r>
            <a:endParaRPr kumimoji="1" lang="en-US" altLang="ja-JP" sz="2000" b="1" dirty="0"/>
          </a:p>
          <a:p>
            <a:r>
              <a:rPr kumimoji="1" lang="ja-JP" altLang="en-US" sz="2000" b="1" dirty="0"/>
              <a:t>・資質向上推進委員会</a:t>
            </a:r>
          </a:p>
        </p:txBody>
      </p:sp>
      <p:sp>
        <p:nvSpPr>
          <p:cNvPr id="28" name="テキスト ボックス 27"/>
          <p:cNvSpPr txBox="1"/>
          <p:nvPr/>
        </p:nvSpPr>
        <p:spPr>
          <a:xfrm>
            <a:off x="8201691" y="1786454"/>
            <a:ext cx="2588102" cy="830997"/>
          </a:xfrm>
          <a:prstGeom prst="rect">
            <a:avLst/>
          </a:prstGeom>
          <a:solidFill>
            <a:schemeClr val="bg1"/>
          </a:solidFill>
          <a:ln w="38100">
            <a:solidFill>
              <a:srgbClr val="FFC000"/>
            </a:solidFill>
          </a:ln>
        </p:spPr>
        <p:txBody>
          <a:bodyPr vert="horz" wrap="square" rtlCol="0">
            <a:spAutoFit/>
          </a:bodyPr>
          <a:lstStyle/>
          <a:p>
            <a:pPr algn="ctr"/>
            <a:r>
              <a:rPr lang="ja-JP" altLang="en-US" sz="2400" dirty="0"/>
              <a:t>第</a:t>
            </a:r>
            <a:r>
              <a:rPr lang="en-US" altLang="ja-JP" sz="2400" dirty="0"/>
              <a:t>8</a:t>
            </a:r>
            <a:r>
              <a:rPr lang="ja-JP" altLang="en-US" sz="2400" dirty="0"/>
              <a:t>次医療計画</a:t>
            </a:r>
            <a:endParaRPr lang="en-US" altLang="ja-JP" sz="2400" dirty="0"/>
          </a:p>
          <a:p>
            <a:pPr algn="ctr"/>
            <a:r>
              <a:rPr lang="ja-JP" altLang="en-US" sz="2400" dirty="0"/>
              <a:t>位置づけ</a:t>
            </a:r>
          </a:p>
        </p:txBody>
      </p:sp>
      <p:sp>
        <p:nvSpPr>
          <p:cNvPr id="29" name="楕円 28"/>
          <p:cNvSpPr/>
          <p:nvPr/>
        </p:nvSpPr>
        <p:spPr>
          <a:xfrm>
            <a:off x="5980157" y="4262169"/>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p:cNvSpPr/>
          <p:nvPr/>
        </p:nvSpPr>
        <p:spPr>
          <a:xfrm>
            <a:off x="7206161" y="4264938"/>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p:cNvSpPr/>
          <p:nvPr/>
        </p:nvSpPr>
        <p:spPr>
          <a:xfrm>
            <a:off x="8520923" y="4281787"/>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p:cNvSpPr/>
          <p:nvPr/>
        </p:nvSpPr>
        <p:spPr>
          <a:xfrm>
            <a:off x="9836170" y="4262169"/>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カギ線コネクタ 32"/>
          <p:cNvCxnSpPr/>
          <p:nvPr/>
        </p:nvCxnSpPr>
        <p:spPr>
          <a:xfrm>
            <a:off x="6148383" y="4661716"/>
            <a:ext cx="3867537" cy="12700"/>
          </a:xfrm>
          <a:prstGeom prst="bentConnector4">
            <a:avLst>
              <a:gd name="adj1" fmla="val -301"/>
              <a:gd name="adj2" fmla="val 2193882"/>
            </a:avLst>
          </a:prstGeom>
          <a:ln w="38100"/>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6589953" y="4777928"/>
            <a:ext cx="2954655" cy="461665"/>
          </a:xfrm>
          <a:prstGeom prst="rect">
            <a:avLst/>
          </a:prstGeom>
          <a:solidFill>
            <a:schemeClr val="bg1"/>
          </a:solidFill>
        </p:spPr>
        <p:txBody>
          <a:bodyPr wrap="none" rtlCol="0">
            <a:spAutoFit/>
          </a:bodyPr>
          <a:lstStyle/>
          <a:p>
            <a:r>
              <a:rPr kumimoji="1" lang="ja-JP" altLang="en-US" sz="2400" b="1" dirty="0"/>
              <a:t>啓発継続と成果共有</a:t>
            </a:r>
          </a:p>
        </p:txBody>
      </p:sp>
      <p:sp>
        <p:nvSpPr>
          <p:cNvPr id="2" name="右矢印 1"/>
          <p:cNvSpPr/>
          <p:nvPr/>
        </p:nvSpPr>
        <p:spPr>
          <a:xfrm>
            <a:off x="10587007" y="1994893"/>
            <a:ext cx="477509" cy="529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11050990" y="1795050"/>
            <a:ext cx="796336" cy="3142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4000" dirty="0"/>
              <a:t>事業化</a:t>
            </a:r>
          </a:p>
        </p:txBody>
      </p:sp>
      <p:sp>
        <p:nvSpPr>
          <p:cNvPr id="21" name="テキスト ボックス 20"/>
          <p:cNvSpPr txBox="1"/>
          <p:nvPr/>
        </p:nvSpPr>
        <p:spPr>
          <a:xfrm>
            <a:off x="2503766" y="426242"/>
            <a:ext cx="543739" cy="523220"/>
          </a:xfrm>
          <a:prstGeom prst="rect">
            <a:avLst/>
          </a:prstGeom>
          <a:noFill/>
        </p:spPr>
        <p:txBody>
          <a:bodyPr wrap="none" rtlCol="0">
            <a:spAutoFit/>
          </a:bodyPr>
          <a:lstStyle/>
          <a:p>
            <a:r>
              <a:rPr kumimoji="1" lang="ja-JP" altLang="en-US" sz="2800" b="1" dirty="0"/>
              <a:t>～</a:t>
            </a:r>
            <a:endParaRPr kumimoji="1" lang="en-US" altLang="ja-JP" sz="2800" b="1" dirty="0"/>
          </a:p>
        </p:txBody>
      </p:sp>
    </p:spTree>
    <p:extLst>
      <p:ext uri="{BB962C8B-B14F-4D97-AF65-F5344CB8AC3E}">
        <p14:creationId xmlns:p14="http://schemas.microsoft.com/office/powerpoint/2010/main" val="2418276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3DA9873-E431-47B9-91DE-80EB35319C0A}"/>
              </a:ext>
            </a:extLst>
          </p:cNvPr>
          <p:cNvSpPr>
            <a:spLocks noGrp="1"/>
          </p:cNvSpPr>
          <p:nvPr>
            <p:ph type="title"/>
          </p:nvPr>
        </p:nvSpPr>
        <p:spPr/>
        <p:txBody>
          <a:bodyPr/>
          <a:lstStyle/>
          <a:p>
            <a:r>
              <a:rPr lang="ja-JP" altLang="en-US" dirty="0"/>
              <a:t>感想や意見、今後の出向研修に対する</a:t>
            </a:r>
            <a:br>
              <a:rPr lang="en-US" altLang="ja-JP" dirty="0"/>
            </a:br>
            <a:r>
              <a:rPr lang="ja-JP" altLang="en-US" dirty="0"/>
              <a:t>ご希望について</a:t>
            </a:r>
            <a:endParaRPr kumimoji="1" lang="ja-JP" altLang="en-US" dirty="0"/>
          </a:p>
        </p:txBody>
      </p:sp>
      <p:sp>
        <p:nvSpPr>
          <p:cNvPr id="6" name="コンテンツ プレースホルダー 5">
            <a:extLst>
              <a:ext uri="{FF2B5EF4-FFF2-40B4-BE49-F238E27FC236}">
                <a16:creationId xmlns:a16="http://schemas.microsoft.com/office/drawing/2014/main" id="{08DC5F69-31A9-47DA-AD3B-E3DB83B34588}"/>
              </a:ext>
            </a:extLst>
          </p:cNvPr>
          <p:cNvSpPr>
            <a:spLocks noGrp="1"/>
          </p:cNvSpPr>
          <p:nvPr>
            <p:ph idx="1"/>
          </p:nvPr>
        </p:nvSpPr>
        <p:spPr/>
        <p:txBody>
          <a:bodyPr>
            <a:normAutofit lnSpcReduction="10000"/>
          </a:bodyPr>
          <a:lstStyle/>
          <a:p>
            <a:r>
              <a:rPr lang="ja-JP" altLang="en-US" dirty="0"/>
              <a:t>他病院で実際に働けることは、自分の病院で当たり前にやってたことが全然違ったり、考えるきっかけになり</a:t>
            </a:r>
            <a:r>
              <a:rPr lang="ja-JP" altLang="en-US" dirty="0">
                <a:solidFill>
                  <a:srgbClr val="FF0000"/>
                </a:solidFill>
              </a:rPr>
              <a:t>より良い看護につながるとても良い経験</a:t>
            </a:r>
            <a:r>
              <a:rPr lang="ja-JP" altLang="en-US" dirty="0"/>
              <a:t>になると感じた</a:t>
            </a:r>
            <a:endParaRPr lang="en-US" altLang="ja-JP" dirty="0"/>
          </a:p>
          <a:p>
            <a:r>
              <a:rPr lang="ja-JP" altLang="en-US" dirty="0"/>
              <a:t>地域看護師の連携が、県内の</a:t>
            </a:r>
            <a:r>
              <a:rPr lang="ja-JP" altLang="en-US" dirty="0">
                <a:solidFill>
                  <a:srgbClr val="FF0000"/>
                </a:solidFill>
              </a:rPr>
              <a:t>看護師確保や不足の事態に対応できる可能性</a:t>
            </a:r>
            <a:r>
              <a:rPr lang="ja-JP" altLang="en-US" dirty="0"/>
              <a:t>があるように思う</a:t>
            </a:r>
            <a:endParaRPr lang="en-US" altLang="ja-JP" dirty="0"/>
          </a:p>
          <a:p>
            <a:r>
              <a:rPr lang="ja-JP" altLang="en-US" dirty="0"/>
              <a:t>他院のことを知る機会はとても少ないので、こういう機会を設けていただき、</a:t>
            </a:r>
            <a:r>
              <a:rPr lang="ja-JP" altLang="en-US" dirty="0">
                <a:solidFill>
                  <a:srgbClr val="FF0000"/>
                </a:solidFill>
              </a:rPr>
              <a:t>知見を広げる</a:t>
            </a:r>
            <a:r>
              <a:rPr lang="ja-JP" altLang="en-US" dirty="0"/>
              <a:t>ことができるのは良い</a:t>
            </a:r>
            <a:endParaRPr lang="en-US" altLang="ja-JP" dirty="0"/>
          </a:p>
          <a:p>
            <a:r>
              <a:rPr lang="ja-JP" altLang="en-US" dirty="0"/>
              <a:t>このような研修はぜひ続けてほしい、</a:t>
            </a:r>
            <a:r>
              <a:rPr lang="ja-JP" altLang="en-US" dirty="0">
                <a:solidFill>
                  <a:srgbClr val="FF0000"/>
                </a:solidFill>
              </a:rPr>
              <a:t>とても刺激になる</a:t>
            </a:r>
            <a:endParaRPr lang="en-US" altLang="ja-JP" dirty="0">
              <a:solidFill>
                <a:srgbClr val="FF0000"/>
              </a:solidFill>
            </a:endParaRPr>
          </a:p>
          <a:p>
            <a:r>
              <a:rPr lang="ja-JP" altLang="en-US" dirty="0"/>
              <a:t>この研修についてどれくらいの当該部署以外のスタッフは知っているのかと思った</a:t>
            </a:r>
            <a:endParaRPr kumimoji="1" lang="ja-JP" altLang="en-US" dirty="0"/>
          </a:p>
        </p:txBody>
      </p:sp>
    </p:spTree>
    <p:extLst>
      <p:ext uri="{BB962C8B-B14F-4D97-AF65-F5344CB8AC3E}">
        <p14:creationId xmlns:p14="http://schemas.microsoft.com/office/powerpoint/2010/main" val="2825472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D3AF2D-570D-4A38-9C69-C582E58B10C3}"/>
              </a:ext>
            </a:extLst>
          </p:cNvPr>
          <p:cNvSpPr>
            <a:spLocks noGrp="1"/>
          </p:cNvSpPr>
          <p:nvPr>
            <p:ph type="title"/>
          </p:nvPr>
        </p:nvSpPr>
        <p:spPr/>
        <p:txBody>
          <a:bodyPr/>
          <a:lstStyle/>
          <a:p>
            <a:r>
              <a:rPr kumimoji="1" lang="ja-JP" altLang="en-US"/>
              <a:t>取り組みの意義</a:t>
            </a:r>
            <a:endParaRPr kumimoji="1" lang="ja-JP" altLang="en-US" dirty="0"/>
          </a:p>
        </p:txBody>
      </p:sp>
      <p:sp>
        <p:nvSpPr>
          <p:cNvPr id="3" name="コンテンツ プレースホルダー 2">
            <a:extLst>
              <a:ext uri="{FF2B5EF4-FFF2-40B4-BE49-F238E27FC236}">
                <a16:creationId xmlns:a16="http://schemas.microsoft.com/office/drawing/2014/main" id="{6EC877DF-149E-4690-BAE4-27742074B4BD}"/>
              </a:ext>
            </a:extLst>
          </p:cNvPr>
          <p:cNvSpPr>
            <a:spLocks noGrp="1"/>
          </p:cNvSpPr>
          <p:nvPr>
            <p:ph idx="1"/>
          </p:nvPr>
        </p:nvSpPr>
        <p:spPr/>
        <p:txBody>
          <a:bodyPr>
            <a:normAutofit/>
          </a:bodyPr>
          <a:lstStyle/>
          <a:p>
            <a:r>
              <a:rPr kumimoji="1" lang="ja-JP" altLang="en-US" dirty="0"/>
              <a:t>当院では学ぶことができない精神科領域について学ぶ機会をもつことができるのは非常に貴重な経験</a:t>
            </a:r>
            <a:endParaRPr kumimoji="1" lang="en-US" altLang="ja-JP" dirty="0"/>
          </a:p>
          <a:p>
            <a:r>
              <a:rPr kumimoji="1" lang="ja-JP" altLang="en-US" dirty="0"/>
              <a:t>自施設のスタッフ育成はもちろんのこと、</a:t>
            </a:r>
            <a:r>
              <a:rPr lang="ja-JP" altLang="en-US" dirty="0"/>
              <a:t>近隣の医療施設が連携し、地域で看護師教育を考えシステム化していくことは、地域医療の質向上に寄与</a:t>
            </a:r>
            <a:endParaRPr lang="en-US" altLang="ja-JP" dirty="0"/>
          </a:p>
          <a:p>
            <a:r>
              <a:rPr lang="ja-JP" altLang="en-US" dirty="0"/>
              <a:t>超高齢化社会において、病院機能の異なる施設同士が</a:t>
            </a:r>
            <a:r>
              <a:rPr kumimoji="1" lang="ja-JP" altLang="en-US" dirty="0"/>
              <a:t>顔の見える関係を構築し、連携強化を図ることは患者が安心して地域で過ごすことにもつながる</a:t>
            </a:r>
            <a:endParaRPr kumimoji="1" lang="en-US" altLang="ja-JP" dirty="0"/>
          </a:p>
          <a:p>
            <a:r>
              <a:rPr lang="ja-JP" altLang="en-US" dirty="0"/>
              <a:t>一方、定性的な評価だけではなく、定量的な評価も重要であり両側面から取り組み結果をモニタリングしていく必要がある</a:t>
            </a:r>
            <a:endParaRPr kumimoji="1" lang="ja-JP" altLang="en-US" dirty="0"/>
          </a:p>
        </p:txBody>
      </p:sp>
    </p:spTree>
    <p:extLst>
      <p:ext uri="{BB962C8B-B14F-4D97-AF65-F5344CB8AC3E}">
        <p14:creationId xmlns:p14="http://schemas.microsoft.com/office/powerpoint/2010/main" val="3832577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41A563-374B-44FE-A863-6F9D4772D87F}"/>
              </a:ext>
            </a:extLst>
          </p:cNvPr>
          <p:cNvSpPr>
            <a:spLocks noGrp="1"/>
          </p:cNvSpPr>
          <p:nvPr>
            <p:ph type="title"/>
          </p:nvPr>
        </p:nvSpPr>
        <p:spPr>
          <a:xfrm>
            <a:off x="648417" y="54571"/>
            <a:ext cx="11250282" cy="1325563"/>
          </a:xfrm>
        </p:spPr>
        <p:txBody>
          <a:bodyPr>
            <a:normAutofit/>
          </a:bodyPr>
          <a:lstStyle/>
          <a:p>
            <a:r>
              <a:rPr kumimoji="1" lang="ja-JP" altLang="en-US" sz="3600" dirty="0"/>
              <a:t>取り組みの効果を測るデータの検討（ディンクルデータ</a:t>
            </a:r>
          </a:p>
        </p:txBody>
      </p:sp>
      <p:pic>
        <p:nvPicPr>
          <p:cNvPr id="11" name="コンテンツ プレースホルダー 10">
            <a:extLst>
              <a:ext uri="{FF2B5EF4-FFF2-40B4-BE49-F238E27FC236}">
                <a16:creationId xmlns:a16="http://schemas.microsoft.com/office/drawing/2014/main" id="{BECD28D0-EFD1-4E4F-B8B4-3178CB6DDC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2606" y="1387407"/>
            <a:ext cx="9632298" cy="5122721"/>
          </a:xfrm>
        </p:spPr>
      </p:pic>
      <p:sp>
        <p:nvSpPr>
          <p:cNvPr id="12" name="思考の吹き出し: 雲形 11">
            <a:extLst>
              <a:ext uri="{FF2B5EF4-FFF2-40B4-BE49-F238E27FC236}">
                <a16:creationId xmlns:a16="http://schemas.microsoft.com/office/drawing/2014/main" id="{50628E5A-20A4-4A7D-995E-8C48DBBFE9B1}"/>
              </a:ext>
            </a:extLst>
          </p:cNvPr>
          <p:cNvSpPr/>
          <p:nvPr/>
        </p:nvSpPr>
        <p:spPr>
          <a:xfrm>
            <a:off x="10092906" y="973335"/>
            <a:ext cx="1995576" cy="665594"/>
          </a:xfrm>
          <a:prstGeom prst="cloudCallout">
            <a:avLst>
              <a:gd name="adj1" fmla="val -28614"/>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取り組み前</a:t>
            </a:r>
          </a:p>
        </p:txBody>
      </p:sp>
    </p:spTree>
    <p:extLst>
      <p:ext uri="{BB962C8B-B14F-4D97-AF65-F5344CB8AC3E}">
        <p14:creationId xmlns:p14="http://schemas.microsoft.com/office/powerpoint/2010/main" val="3033043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98154" y="152400"/>
            <a:ext cx="8267700" cy="6553200"/>
          </a:xfrm>
          <a:prstGeom prst="roundRect">
            <a:avLst>
              <a:gd name="adj" fmla="val 16667"/>
            </a:avLst>
          </a:prstGeom>
          <a:solidFill>
            <a:srgbClr val="99CCFF"/>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テキスト ボックス 6"/>
          <p:cNvSpPr txBox="1"/>
          <p:nvPr/>
        </p:nvSpPr>
        <p:spPr>
          <a:xfrm>
            <a:off x="2459596" y="332656"/>
            <a:ext cx="7272808" cy="169277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ja-JP" altLang="en-US" sz="3200" dirty="0">
                <a:latin typeface="HG丸ｺﾞｼｯｸM-PRO" pitchFamily="50" charset="-128"/>
                <a:ea typeface="HG丸ｺﾞｼｯｸM-PRO" pitchFamily="50" charset="-128"/>
              </a:rPr>
              <a:t>地域看護師育成　循環型の</a:t>
            </a:r>
            <a:r>
              <a:rPr lang="en-US" altLang="ja-JP" sz="3200" dirty="0">
                <a:solidFill>
                  <a:srgbClr val="FFC000"/>
                </a:solidFill>
                <a:latin typeface="HG丸ｺﾞｼｯｸM-PRO" pitchFamily="50" charset="-128"/>
                <a:ea typeface="HG丸ｺﾞｼｯｸM-PRO" pitchFamily="50" charset="-128"/>
              </a:rPr>
              <a:t>1</a:t>
            </a:r>
            <a:r>
              <a:rPr lang="ja-JP" altLang="en-US" sz="3200" dirty="0" err="1">
                <a:solidFill>
                  <a:srgbClr val="FFC000"/>
                </a:solidFill>
                <a:latin typeface="HG丸ｺﾞｼｯｸM-PRO" pitchFamily="50" charset="-128"/>
                <a:ea typeface="HG丸ｺﾞｼｯｸM-PRO" pitchFamily="50" charset="-128"/>
              </a:rPr>
              <a:t>つの</a:t>
            </a:r>
            <a:r>
              <a:rPr lang="ja-JP" altLang="en-US" sz="3200" dirty="0">
                <a:solidFill>
                  <a:srgbClr val="FFC000"/>
                </a:solidFill>
                <a:latin typeface="HG丸ｺﾞｼｯｸM-PRO" pitchFamily="50" charset="-128"/>
                <a:ea typeface="HG丸ｺﾞｼｯｸM-PRO" pitchFamily="50" charset="-128"/>
              </a:rPr>
              <a:t>試み</a:t>
            </a:r>
            <a:endParaRPr lang="en-US" altLang="ja-JP" sz="3200" dirty="0">
              <a:solidFill>
                <a:srgbClr val="FFC000"/>
              </a:solidFill>
              <a:latin typeface="HG丸ｺﾞｼｯｸM-PRO" pitchFamily="50" charset="-128"/>
              <a:ea typeface="HG丸ｺﾞｼｯｸM-PRO" pitchFamily="50" charset="-128"/>
            </a:endParaRPr>
          </a:p>
          <a:p>
            <a:r>
              <a:rPr lang="ja-JP" altLang="en-US" sz="3200" dirty="0">
                <a:solidFill>
                  <a:srgbClr val="FFC000"/>
                </a:solidFill>
                <a:latin typeface="HG丸ｺﾞｼｯｸM-PRO" pitchFamily="50" charset="-128"/>
                <a:ea typeface="HG丸ｺﾞｼｯｸM-PRO" pitchFamily="50" charset="-128"/>
              </a:rPr>
              <a:t>精神科病院</a:t>
            </a:r>
            <a:r>
              <a:rPr lang="ja-JP" altLang="en-US" sz="3200" dirty="0">
                <a:latin typeface="HG丸ｺﾞｼｯｸM-PRO" pitchFamily="50" charset="-128"/>
                <a:ea typeface="HG丸ｺﾞｼｯｸM-PRO" pitchFamily="50" charset="-128"/>
              </a:rPr>
              <a:t>と</a:t>
            </a:r>
            <a:r>
              <a:rPr lang="ja-JP" altLang="en-US" sz="3200" dirty="0">
                <a:solidFill>
                  <a:srgbClr val="FFC000"/>
                </a:solidFill>
                <a:latin typeface="HG丸ｺﾞｼｯｸM-PRO" pitchFamily="50" charset="-128"/>
                <a:ea typeface="HG丸ｺﾞｼｯｸM-PRO" pitchFamily="50" charset="-128"/>
              </a:rPr>
              <a:t>総合病院</a:t>
            </a:r>
            <a:r>
              <a:rPr lang="ja-JP" altLang="en-US" sz="3200" dirty="0">
                <a:latin typeface="HG丸ｺﾞｼｯｸM-PRO" pitchFamily="50" charset="-128"/>
                <a:ea typeface="HG丸ｺﾞｼｯｸM-PRO" pitchFamily="50" charset="-128"/>
              </a:rPr>
              <a:t>の人材交流から</a:t>
            </a:r>
            <a:endParaRPr lang="en-US" altLang="ja-JP" sz="3200" dirty="0">
              <a:latin typeface="HG丸ｺﾞｼｯｸM-PRO" pitchFamily="50" charset="-128"/>
              <a:ea typeface="HG丸ｺﾞｼｯｸM-PRO" pitchFamily="50" charset="-128"/>
            </a:endParaRPr>
          </a:p>
          <a:p>
            <a:r>
              <a:rPr lang="ja-JP" altLang="en-US" sz="2000" dirty="0">
                <a:latin typeface="HG丸ｺﾞｼｯｸM-PRO" pitchFamily="50" charset="-128"/>
                <a:ea typeface="HG丸ｺﾞｼｯｸM-PRO" pitchFamily="50" charset="-128"/>
              </a:rPr>
              <a:t>医療法人　厚仁会　秦野厚生病院　</a:t>
            </a:r>
            <a:endParaRPr lang="en-US" altLang="ja-JP" sz="2000" dirty="0">
              <a:latin typeface="HG丸ｺﾞｼｯｸM-PRO" pitchFamily="50" charset="-128"/>
              <a:ea typeface="HG丸ｺﾞｼｯｸM-PRO" pitchFamily="50" charset="-128"/>
            </a:endParaRPr>
          </a:p>
          <a:p>
            <a:r>
              <a:rPr lang="ja-JP" altLang="en-US" sz="2000" dirty="0">
                <a:latin typeface="HG丸ｺﾞｼｯｸM-PRO" pitchFamily="50" charset="-128"/>
                <a:ea typeface="HG丸ｺﾞｼｯｸM-PRO" pitchFamily="50" charset="-128"/>
              </a:rPr>
              <a:t>看護部長・精神看護専門看護師　西　典子</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99CCFF"/>
          </a:solidFill>
        </p:spPr>
        <p:txBody>
          <a:bodyPr/>
          <a:lstStyle/>
          <a:p>
            <a:r>
              <a:rPr lang="ja-JP" altLang="en-US" dirty="0">
                <a:latin typeface="HG丸ｺﾞｼｯｸM-PRO" pitchFamily="50" charset="-128"/>
                <a:ea typeface="HG丸ｺﾞｼｯｸM-PRO" pitchFamily="50" charset="-128"/>
              </a:rPr>
              <a:t>参加の経緯</a:t>
            </a:r>
            <a:endParaRPr kumimoji="1" lang="ja-JP" altLang="en-US" dirty="0"/>
          </a:p>
        </p:txBody>
      </p:sp>
      <p:graphicFrame>
        <p:nvGraphicFramePr>
          <p:cNvPr id="4" name="コンテンツ プレースホルダ 3"/>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99CCFF"/>
          </a:solidFill>
        </p:spPr>
        <p:txBody>
          <a:bodyPr/>
          <a:lstStyle/>
          <a:p>
            <a:r>
              <a:rPr kumimoji="1" lang="ja-JP" altLang="en-US" dirty="0">
                <a:latin typeface="HG丸ｺﾞｼｯｸM-PRO" pitchFamily="50" charset="-128"/>
                <a:ea typeface="HG丸ｺﾞｼｯｸM-PRO" pitchFamily="50" charset="-128"/>
              </a:rPr>
              <a:t>デモ事業開始までの経緯</a:t>
            </a:r>
          </a:p>
        </p:txBody>
      </p:sp>
      <p:sp>
        <p:nvSpPr>
          <p:cNvPr id="3" name="コンテンツ プレースホルダ 2"/>
          <p:cNvSpPr>
            <a:spLocks noGrp="1"/>
          </p:cNvSpPr>
          <p:nvPr>
            <p:ph idx="1"/>
          </p:nvPr>
        </p:nvSpPr>
        <p:spPr/>
        <p:txBody>
          <a:bodyPr>
            <a:normAutofit fontScale="77500" lnSpcReduction="20000"/>
          </a:bodyPr>
          <a:lstStyle/>
          <a:p>
            <a:r>
              <a:rPr lang="ja-JP" altLang="en-US" dirty="0">
                <a:latin typeface="HG丸ｺﾞｼｯｸM-PRO" panose="020F0600000000000000" pitchFamily="50" charset="-128"/>
                <a:ea typeface="HG丸ｺﾞｼｯｸM-PRO" panose="020F0600000000000000" pitchFamily="50" charset="-128"/>
              </a:rPr>
              <a:t>２０２４年２月　連携打診の受諾（幹部会での報告）</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２０２４年４月　連携決定　調整会議</a:t>
            </a:r>
            <a:endParaRPr lang="en-US" altLang="ja-JP" dirty="0">
              <a:latin typeface="HG丸ｺﾞｼｯｸM-PRO" panose="020F0600000000000000" pitchFamily="50" charset="-128"/>
              <a:ea typeface="HG丸ｺﾞｼｯｸM-PRO" panose="020F0600000000000000" pitchFamily="50" charset="-128"/>
            </a:endParaRPr>
          </a:p>
          <a:p>
            <a:pPr>
              <a:buNone/>
            </a:pPr>
            <a:r>
              <a:rPr lang="ja-JP" altLang="en-US" dirty="0">
                <a:latin typeface="HG丸ｺﾞｼｯｸM-PRO" panose="020F0600000000000000" pitchFamily="50" charset="-128"/>
                <a:ea typeface="HG丸ｺﾞｼｯｸM-PRO" panose="020F0600000000000000" pitchFamily="50" charset="-128"/>
              </a:rPr>
              <a:t>　　　　　　　　　（看護部長・事務長）</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在籍出向者選定決定　</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在籍出向期間の決定</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２０２４年５月　準備開始</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（処遇・事務手続きなど詳細の取り決め）</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２０２４年６月　出向者との面談　目標設定</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出向先病院　病棟の見学</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オリエンテーション</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２０２４年７月　在籍出向開始</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（期間中２週間に１回の自施設での面談）</a:t>
            </a:r>
            <a:endParaRPr lang="en-US" altLang="ja-JP" dirty="0">
              <a:latin typeface="HG丸ｺﾞｼｯｸM-PRO" panose="020F0600000000000000" pitchFamily="50" charset="-128"/>
              <a:ea typeface="HG丸ｺﾞｼｯｸM-PRO" panose="020F0600000000000000" pitchFamily="50" charset="-128"/>
            </a:endParaRPr>
          </a:p>
          <a:p>
            <a:endParaRPr kumimoji="1" lang="ja-JP" altLang="en-US" dirty="0"/>
          </a:p>
        </p:txBody>
      </p:sp>
      <p:pic>
        <p:nvPicPr>
          <p:cNvPr id="4" name="図 3">
            <a:extLst>
              <a:ext uri="{FF2B5EF4-FFF2-40B4-BE49-F238E27FC236}">
                <a16:creationId xmlns:a16="http://schemas.microsoft.com/office/drawing/2014/main" id="{DDD3C33B-D1F6-7D14-1343-153B196F0E4F}"/>
              </a:ext>
            </a:extLst>
          </p:cNvPr>
          <p:cNvPicPr>
            <a:picLocks noChangeAspect="1"/>
          </p:cNvPicPr>
          <p:nvPr/>
        </p:nvPicPr>
        <p:blipFill>
          <a:blip r:embed="rId2" cstate="print"/>
          <a:stretch>
            <a:fillRect/>
          </a:stretch>
        </p:blipFill>
        <p:spPr>
          <a:xfrm>
            <a:off x="9264352" y="4902028"/>
            <a:ext cx="1512168" cy="122413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49F5C1E6-5F1B-1C1A-8A75-DF8EDD767C57}"/>
              </a:ext>
            </a:extLst>
          </p:cNvPr>
          <p:cNvPicPr>
            <a:picLocks noGrp="1" noChangeAspect="1"/>
          </p:cNvPicPr>
          <p:nvPr>
            <p:ph idx="1"/>
          </p:nvPr>
        </p:nvPicPr>
        <p:blipFill>
          <a:blip r:embed="rId2" cstate="print"/>
          <a:stretch>
            <a:fillRect/>
          </a:stretch>
        </p:blipFill>
        <p:spPr>
          <a:xfrm>
            <a:off x="1524001" y="1556792"/>
            <a:ext cx="2714625" cy="4824536"/>
          </a:xfrm>
          <a:prstGeom prst="rect">
            <a:avLst/>
          </a:prstGeom>
        </p:spPr>
      </p:pic>
      <p:sp>
        <p:nvSpPr>
          <p:cNvPr id="2" name="タイトル 1"/>
          <p:cNvSpPr>
            <a:spLocks noGrp="1"/>
          </p:cNvSpPr>
          <p:nvPr>
            <p:ph type="title"/>
          </p:nvPr>
        </p:nvSpPr>
        <p:spPr>
          <a:xfrm>
            <a:off x="838200" y="365125"/>
            <a:ext cx="10515600" cy="1099023"/>
          </a:xfrm>
          <a:solidFill>
            <a:srgbClr val="99CCFF"/>
          </a:solidFill>
        </p:spPr>
        <p:txBody>
          <a:bodyPr/>
          <a:lstStyle/>
          <a:p>
            <a:r>
              <a:rPr kumimoji="1" lang="ja-JP" altLang="en-US" dirty="0">
                <a:latin typeface="HG丸ｺﾞｼｯｸM-PRO" pitchFamily="50" charset="-128"/>
                <a:ea typeface="HG丸ｺﾞｼｯｸM-PRO" pitchFamily="50" charset="-128"/>
              </a:rPr>
              <a:t>出向者の概要</a:t>
            </a:r>
          </a:p>
        </p:txBody>
      </p:sp>
      <p:sp>
        <p:nvSpPr>
          <p:cNvPr id="5" name="正方形/長方形 4"/>
          <p:cNvSpPr/>
          <p:nvPr/>
        </p:nvSpPr>
        <p:spPr>
          <a:xfrm>
            <a:off x="3627091" y="1464148"/>
            <a:ext cx="6606480" cy="6001643"/>
          </a:xfrm>
          <a:prstGeom prst="rect">
            <a:avLst/>
          </a:prstGeom>
        </p:spPr>
        <p:txBody>
          <a:bodyPr wrap="square">
            <a:spAutoFit/>
          </a:bodyPr>
          <a:lstStyle/>
          <a:p>
            <a:r>
              <a:rPr lang="ja-JP" altLang="en-US" dirty="0">
                <a:latin typeface="HG丸ｺﾞｼｯｸM-PRO" panose="020F0600000000000000" pitchFamily="50" charset="-128"/>
                <a:ea typeface="HG丸ｺﾞｼｯｸM-PRO" panose="020F0600000000000000" pitchFamily="50" charset="-128"/>
              </a:rPr>
              <a:t>・ </a:t>
            </a:r>
            <a:r>
              <a:rPr lang="en-US" altLang="ja-JP" sz="2400" dirty="0">
                <a:latin typeface="HG丸ｺﾞｼｯｸM-PRO" panose="020F0600000000000000" pitchFamily="50" charset="-128"/>
                <a:ea typeface="HG丸ｺﾞｼｯｸM-PRO" panose="020F0600000000000000" pitchFamily="50" charset="-128"/>
              </a:rPr>
              <a:t>40</a:t>
            </a:r>
            <a:r>
              <a:rPr lang="ja-JP" altLang="en-US" sz="2400" dirty="0">
                <a:latin typeface="HG丸ｺﾞｼｯｸM-PRO" panose="020F0600000000000000" pitchFamily="50" charset="-128"/>
                <a:ea typeface="HG丸ｺﾞｼｯｸM-PRO" panose="020F0600000000000000" pitchFamily="50" charset="-128"/>
              </a:rPr>
              <a:t>代　男性看護師　</a:t>
            </a:r>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・当院１０年目　当院精神科急性期のみの経験</a:t>
            </a:r>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・病棟主任　</a:t>
            </a:r>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・院内安全管理責任者</a:t>
            </a:r>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・中堅リーダー的存在として活躍中</a:t>
            </a:r>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・出向打診に対して快諾（のちに本音を吐露）</a:t>
            </a:r>
            <a:endParaRPr lang="en-US" altLang="ja-JP" sz="2400" dirty="0">
              <a:latin typeface="HG丸ｺﾞｼｯｸM-PRO" panose="020F0600000000000000" pitchFamily="50" charset="-128"/>
              <a:ea typeface="HG丸ｺﾞｼｯｸM-PRO" panose="020F0600000000000000" pitchFamily="50" charset="-128"/>
            </a:endParaRPr>
          </a:p>
          <a:p>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dirty="0">
                <a:solidFill>
                  <a:schemeClr val="accent5"/>
                </a:solidFill>
                <a:latin typeface="HG丸ｺﾞｼｯｸM-PRO" panose="020F0600000000000000" pitchFamily="50" charset="-128"/>
                <a:ea typeface="HG丸ｺﾞｼｯｸM-PRO" panose="020F0600000000000000" pitchFamily="50" charset="-128"/>
              </a:rPr>
              <a:t>目標設定　</a:t>
            </a:r>
            <a:endParaRPr lang="en-US" altLang="ja-JP" sz="2400" dirty="0">
              <a:solidFill>
                <a:schemeClr val="accent5"/>
              </a:solidFill>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・総合病院でどのくらいこれまでのキャリアが</a:t>
            </a:r>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　反映できるか、または出来ないか認識する</a:t>
            </a:r>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・院内安全管理への取り組みの比較検討</a:t>
            </a:r>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・看護の専門性の違いの理解</a:t>
            </a:r>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・精神科患者が一般病院で受け入れ困難になる</a:t>
            </a:r>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　要因の理解</a:t>
            </a:r>
            <a:endParaRPr lang="en-US" altLang="ja-JP" sz="2400" dirty="0">
              <a:latin typeface="HG丸ｺﾞｼｯｸM-PRO" panose="020F0600000000000000" pitchFamily="50" charset="-128"/>
              <a:ea typeface="HG丸ｺﾞｼｯｸM-PRO" panose="020F0600000000000000" pitchFamily="50" charset="-128"/>
            </a:endParaRPr>
          </a:p>
          <a:p>
            <a:endParaRPr lang="en-US" altLang="ja-JP" sz="2400" dirty="0">
              <a:latin typeface="HG丸ｺﾞｼｯｸM-PRO" panose="020F0600000000000000" pitchFamily="50" charset="-128"/>
              <a:ea typeface="HG丸ｺﾞｼｯｸM-PRO" panose="020F0600000000000000" pitchFamily="50" charset="-128"/>
            </a:endParaRPr>
          </a:p>
          <a:p>
            <a:endParaRPr lang="en-US" altLang="ja-JP" sz="2400" dirty="0">
              <a:latin typeface="HG丸ｺﾞｼｯｸM-PRO" panose="020F0600000000000000" pitchFamily="50" charset="-128"/>
              <a:ea typeface="HG丸ｺﾞｼｯｸM-PRO" panose="020F0600000000000000" pitchFamily="50"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6"/>
            <a:ext cx="10515600" cy="1247918"/>
          </a:xfrm>
          <a:solidFill>
            <a:srgbClr val="99CCFF"/>
          </a:solidFill>
        </p:spPr>
        <p:txBody>
          <a:bodyPr/>
          <a:lstStyle/>
          <a:p>
            <a:r>
              <a:rPr lang="ja-JP" altLang="en-US" dirty="0">
                <a:latin typeface="HG丸ｺﾞｼｯｸM-PRO" pitchFamily="50" charset="-128"/>
                <a:ea typeface="HG丸ｺﾞｼｯｸM-PRO" pitchFamily="50" charset="-128"/>
              </a:rPr>
              <a:t>出向を終えて得たもの</a:t>
            </a:r>
            <a:endParaRPr kumimoji="1" lang="ja-JP" altLang="en-US" dirty="0"/>
          </a:p>
        </p:txBody>
      </p:sp>
      <p:graphicFrame>
        <p:nvGraphicFramePr>
          <p:cNvPr id="6" name="コンテンツ プレースホルダ 5"/>
          <p:cNvGraphicFramePr>
            <a:graphicFrameLocks noGrp="1"/>
          </p:cNvGraphicFramePr>
          <p:nvPr>
            <p:ph idx="1"/>
            <p:extLst>
              <p:ext uri="{D42A27DB-BD31-4B8C-83A1-F6EECF244321}">
                <p14:modId xmlns:p14="http://schemas.microsoft.com/office/powerpoint/2010/main" val="3386233298"/>
              </p:ext>
            </p:extLst>
          </p:nvPr>
        </p:nvGraphicFramePr>
        <p:xfrm>
          <a:off x="1631504" y="1952090"/>
          <a:ext cx="8856984" cy="4631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052709"/>
          </a:xfrm>
          <a:solidFill>
            <a:srgbClr val="99CCFF"/>
          </a:solidFill>
        </p:spPr>
        <p:txBody>
          <a:bodyPr>
            <a:normAutofit/>
          </a:bodyPr>
          <a:lstStyle/>
          <a:p>
            <a:r>
              <a:rPr lang="ja-JP" altLang="en-US" dirty="0">
                <a:latin typeface="HG丸ｺﾞｼｯｸM-PRO" pitchFamily="50" charset="-128"/>
                <a:ea typeface="HG丸ｺﾞｼｯｸM-PRO" pitchFamily="50" charset="-128"/>
              </a:rPr>
              <a:t>キャリア形成の有効な機会として</a:t>
            </a:r>
            <a:endParaRPr kumimoji="1" lang="ja-JP" altLang="en-US" dirty="0"/>
          </a:p>
        </p:txBody>
      </p:sp>
      <p:graphicFrame>
        <p:nvGraphicFramePr>
          <p:cNvPr id="4" name="コンテンツ プレースホルダ 3"/>
          <p:cNvGraphicFramePr>
            <a:graphicFrameLocks noGrp="1"/>
          </p:cNvGraphicFramePr>
          <p:nvPr>
            <p:ph idx="1"/>
            <p:extLst>
              <p:ext uri="{D42A27DB-BD31-4B8C-83A1-F6EECF244321}">
                <p14:modId xmlns:p14="http://schemas.microsoft.com/office/powerpoint/2010/main" val="3202256995"/>
              </p:ext>
            </p:extLst>
          </p:nvPr>
        </p:nvGraphicFramePr>
        <p:xfrm>
          <a:off x="1991544" y="1556792"/>
          <a:ext cx="8229600" cy="4997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99CCFF"/>
          </a:solidFill>
        </p:spPr>
        <p:txBody>
          <a:bodyPr/>
          <a:lstStyle/>
          <a:p>
            <a:r>
              <a:rPr lang="ja-JP" altLang="en-US" dirty="0">
                <a:latin typeface="HG丸ｺﾞｼｯｸM-PRO" pitchFamily="50" charset="-128"/>
                <a:ea typeface="HG丸ｺﾞｼｯｸM-PRO" pitchFamily="50" charset="-128"/>
              </a:rPr>
              <a:t>この事業への期待</a:t>
            </a:r>
            <a:endParaRPr kumimoji="1" lang="ja-JP" altLang="en-US" dirty="0"/>
          </a:p>
        </p:txBody>
      </p:sp>
      <p:graphicFrame>
        <p:nvGraphicFramePr>
          <p:cNvPr id="4" name="コンテンツ プレースホルダ 3"/>
          <p:cNvGraphicFramePr>
            <a:graphicFrameLocks noGrp="1"/>
          </p:cNvGraphicFramePr>
          <p:nvPr>
            <p:ph idx="1"/>
            <p:extLst>
              <p:ext uri="{D42A27DB-BD31-4B8C-83A1-F6EECF244321}">
                <p14:modId xmlns:p14="http://schemas.microsoft.com/office/powerpoint/2010/main" val="1969381470"/>
              </p:ext>
            </p:extLst>
          </p:nvPr>
        </p:nvGraphicFramePr>
        <p:xfrm>
          <a:off x="1981200" y="181595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1184564" y="0"/>
            <a:ext cx="10016836" cy="6798129"/>
          </a:xfrm>
          <a:prstGeom prst="rect">
            <a:avLst/>
          </a:prstGeom>
        </p:spPr>
      </p:pic>
      <p:sp>
        <p:nvSpPr>
          <p:cNvPr id="2" name="タイトル 1"/>
          <p:cNvSpPr>
            <a:spLocks noGrp="1"/>
          </p:cNvSpPr>
          <p:nvPr>
            <p:ph type="title"/>
          </p:nvPr>
        </p:nvSpPr>
        <p:spPr>
          <a:xfrm>
            <a:off x="789710" y="4282497"/>
            <a:ext cx="10515600" cy="1325563"/>
          </a:xfrm>
          <a:solidFill>
            <a:schemeClr val="bg1"/>
          </a:solidFill>
        </p:spPr>
        <p:txBody>
          <a:bodyPr/>
          <a:lstStyle/>
          <a:p>
            <a:pPr algn="ctr"/>
            <a:r>
              <a:rPr kumimoji="1" lang="ja-JP" altLang="en-US" b="1" dirty="0"/>
              <a:t>事業化　足掛け</a:t>
            </a:r>
            <a:r>
              <a:rPr lang="en-US" altLang="ja-JP" b="1" dirty="0"/>
              <a:t>9</a:t>
            </a:r>
            <a:r>
              <a:rPr kumimoji="1" lang="ja-JP" altLang="en-US" b="1" dirty="0"/>
              <a:t>年</a:t>
            </a:r>
            <a:br>
              <a:rPr kumimoji="1" lang="en-US" altLang="ja-JP" b="1" dirty="0"/>
            </a:br>
            <a:r>
              <a:rPr kumimoji="1" lang="ja-JP" altLang="en-US" b="1" dirty="0"/>
              <a:t>のべ</a:t>
            </a:r>
            <a:r>
              <a:rPr lang="en-US" altLang="ja-JP" b="1" dirty="0"/>
              <a:t>874</a:t>
            </a:r>
            <a:r>
              <a:rPr kumimoji="1" lang="ja-JP" altLang="en-US" b="1" dirty="0"/>
              <a:t>人の「ちから」の結集</a:t>
            </a:r>
          </a:p>
        </p:txBody>
      </p:sp>
    </p:spTree>
    <p:extLst>
      <p:ext uri="{BB962C8B-B14F-4D97-AF65-F5344CB8AC3E}">
        <p14:creationId xmlns:p14="http://schemas.microsoft.com/office/powerpoint/2010/main" val="3977765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52650" y="259297"/>
            <a:ext cx="7886700" cy="1318531"/>
          </a:xfrm>
        </p:spPr>
        <p:txBody>
          <a:bodyPr>
            <a:normAutofit fontScale="90000"/>
          </a:bodyPr>
          <a:lstStyle/>
          <a:p>
            <a:pPr algn="ctr"/>
            <a:br>
              <a:rPr kumimoji="1" lang="en-US" altLang="ja-JP" dirty="0">
                <a:latin typeface="ＭＳ Ｐゴシック" panose="020B0600070205080204" pitchFamily="50" charset="-128"/>
                <a:ea typeface="ＭＳ Ｐゴシック" panose="020B0600070205080204" pitchFamily="50" charset="-128"/>
              </a:rPr>
            </a:br>
            <a:r>
              <a:rPr kumimoji="1" lang="ja-JP" altLang="en-US" dirty="0">
                <a:latin typeface="ＭＳ Ｐゴシック" panose="020B0600070205080204" pitchFamily="50" charset="-128"/>
                <a:ea typeface="ＭＳ Ｐゴシック" panose="020B0600070205080204" pitchFamily="50" charset="-128"/>
              </a:rPr>
              <a:t>「養成型」</a:t>
            </a:r>
            <a:br>
              <a:rPr kumimoji="1" lang="en-US" altLang="ja-JP" dirty="0">
                <a:latin typeface="ＭＳ Ｐゴシック" panose="020B0600070205080204" pitchFamily="50" charset="-128"/>
                <a:ea typeface="ＭＳ Ｐゴシック" panose="020B0600070205080204" pitchFamily="50" charset="-128"/>
              </a:rPr>
            </a:br>
            <a:r>
              <a:rPr kumimoji="1" lang="ja-JP" altLang="en-US" sz="3600" dirty="0">
                <a:latin typeface="ＭＳ Ｐゴシック" panose="020B0600070205080204" pitchFamily="50" charset="-128"/>
                <a:ea typeface="ＭＳ Ｐゴシック" panose="020B0600070205080204" pitchFamily="50" charset="-128"/>
              </a:rPr>
              <a:t>５年間のプログラムを提示したうえで採用</a:t>
            </a:r>
            <a:br>
              <a:rPr kumimoji="1" lang="ja-JP" altLang="en-US" dirty="0">
                <a:latin typeface="ＭＳ Ｐゴシック" panose="020B0600070205080204" pitchFamily="50" charset="-128"/>
                <a:ea typeface="ＭＳ Ｐゴシック" panose="020B0600070205080204" pitchFamily="50" charset="-128"/>
              </a:rPr>
            </a:br>
            <a:br>
              <a:rPr kumimoji="1" lang="en-US" altLang="ja-JP" dirty="0">
                <a:latin typeface="ＭＳ Ｐゴシック" panose="020B0600070205080204" pitchFamily="50" charset="-128"/>
                <a:ea typeface="ＭＳ Ｐゴシック" panose="020B0600070205080204" pitchFamily="50" charset="-128"/>
              </a:rPr>
            </a:br>
            <a:r>
              <a:rPr lang="ja-JP" altLang="en-US" dirty="0">
                <a:solidFill>
                  <a:srgbClr val="7030A0"/>
                </a:solidFill>
              </a:rPr>
              <a:t>　</a:t>
            </a:r>
            <a:endParaRPr kumimoji="1" lang="ja-JP" altLang="en-US" dirty="0">
              <a:solidFill>
                <a:srgbClr val="7030A0"/>
              </a:solidFill>
            </a:endParaRPr>
          </a:p>
        </p:txBody>
      </p:sp>
      <p:graphicFrame>
        <p:nvGraphicFramePr>
          <p:cNvPr id="11" name="コンテンツ プレースホルダー 10"/>
          <p:cNvGraphicFramePr>
            <a:graphicFrameLocks noGrp="1"/>
          </p:cNvGraphicFramePr>
          <p:nvPr>
            <p:ph idx="1"/>
          </p:nvPr>
        </p:nvGraphicFramePr>
        <p:xfrm>
          <a:off x="504566" y="1540159"/>
          <a:ext cx="11481487" cy="3873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図 3">
            <a:extLst>
              <a:ext uri="{FF2B5EF4-FFF2-40B4-BE49-F238E27FC236}">
                <a16:creationId xmlns:a16="http://schemas.microsoft.com/office/drawing/2014/main" id="{87370282-ED33-4531-AA7A-0BD135494A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275" y="4812584"/>
            <a:ext cx="1476375" cy="1905000"/>
          </a:xfrm>
          <a:prstGeom prst="rect">
            <a:avLst/>
          </a:prstGeom>
        </p:spPr>
      </p:pic>
      <p:sp>
        <p:nvSpPr>
          <p:cNvPr id="6" name="テキスト ボックス 5">
            <a:extLst>
              <a:ext uri="{FF2B5EF4-FFF2-40B4-BE49-F238E27FC236}">
                <a16:creationId xmlns:a16="http://schemas.microsoft.com/office/drawing/2014/main" id="{DFB6F7FF-AEAC-4A3C-852A-FE00644E9766}"/>
              </a:ext>
            </a:extLst>
          </p:cNvPr>
          <p:cNvSpPr txBox="1"/>
          <p:nvPr/>
        </p:nvSpPr>
        <p:spPr>
          <a:xfrm>
            <a:off x="4441770" y="4443252"/>
            <a:ext cx="3607078" cy="369332"/>
          </a:xfrm>
          <a:prstGeom prst="rect">
            <a:avLst/>
          </a:prstGeom>
          <a:noFill/>
        </p:spPr>
        <p:txBody>
          <a:bodyPr wrap="none" rtlCol="0">
            <a:spAutoFit/>
          </a:bodyPr>
          <a:lstStyle/>
          <a:p>
            <a:r>
              <a:rPr kumimoji="1" lang="ja-JP" altLang="en-US" dirty="0">
                <a:latin typeface="ＭＳ Ｐゴシック" panose="020B0600070205080204" pitchFamily="50" charset="-128"/>
                <a:ea typeface="ＭＳ Ｐゴシック" panose="020B0600070205080204" pitchFamily="50" charset="-128"/>
              </a:rPr>
              <a:t>地域包括ケア・回復期・訪問看護等</a:t>
            </a:r>
          </a:p>
        </p:txBody>
      </p:sp>
      <p:sp>
        <p:nvSpPr>
          <p:cNvPr id="7" name="テキスト ボックス 6">
            <a:extLst>
              <a:ext uri="{FF2B5EF4-FFF2-40B4-BE49-F238E27FC236}">
                <a16:creationId xmlns:a16="http://schemas.microsoft.com/office/drawing/2014/main" id="{603C163C-25A8-4172-928B-15CFDC57FDE3}"/>
              </a:ext>
            </a:extLst>
          </p:cNvPr>
          <p:cNvSpPr txBox="1"/>
          <p:nvPr/>
        </p:nvSpPr>
        <p:spPr>
          <a:xfrm>
            <a:off x="1037966" y="3621774"/>
            <a:ext cx="2723823" cy="369332"/>
          </a:xfrm>
          <a:prstGeom prst="rect">
            <a:avLst/>
          </a:prstGeom>
          <a:noFill/>
        </p:spPr>
        <p:txBody>
          <a:bodyPr wrap="none" rtlCol="0">
            <a:spAutoFit/>
          </a:bodyPr>
          <a:lstStyle/>
          <a:p>
            <a:r>
              <a:rPr kumimoji="1" lang="ja-JP" altLang="en-US" dirty="0">
                <a:latin typeface="ＭＳ Ｐゴシック" panose="020B0600070205080204" pitchFamily="50" charset="-128"/>
                <a:ea typeface="ＭＳ Ｐゴシック" panose="020B0600070205080204" pitchFamily="50" charset="-128"/>
              </a:rPr>
              <a:t>高度急性期・精神・小児等</a:t>
            </a:r>
          </a:p>
        </p:txBody>
      </p:sp>
      <p:sp>
        <p:nvSpPr>
          <p:cNvPr id="12" name="テキスト ボックス 11">
            <a:extLst>
              <a:ext uri="{FF2B5EF4-FFF2-40B4-BE49-F238E27FC236}">
                <a16:creationId xmlns:a16="http://schemas.microsoft.com/office/drawing/2014/main" id="{D48414DF-2FD1-49B9-A24D-5F07831B3CEB}"/>
              </a:ext>
            </a:extLst>
          </p:cNvPr>
          <p:cNvSpPr txBox="1"/>
          <p:nvPr/>
        </p:nvSpPr>
        <p:spPr>
          <a:xfrm>
            <a:off x="2152650" y="5317841"/>
            <a:ext cx="8419071" cy="1077218"/>
          </a:xfrm>
          <a:prstGeom prst="rect">
            <a:avLst/>
          </a:prstGeom>
          <a:noFill/>
        </p:spPr>
        <p:txBody>
          <a:bodyPr wrap="square">
            <a:spAutoFit/>
          </a:bodyPr>
          <a:lstStyle/>
          <a:p>
            <a:pPr algn="ctr"/>
            <a:r>
              <a:rPr lang="ja-JP" altLang="en-US" sz="3200" dirty="0">
                <a:latin typeface="ＭＳ Ｐゴシック" panose="020B0600070205080204" pitchFamily="50" charset="-128"/>
                <a:ea typeface="ＭＳ Ｐゴシック" panose="020B0600070205080204" pitchFamily="50" charset="-128"/>
              </a:rPr>
              <a:t>４～５年間で継続看護を学ぶ</a:t>
            </a:r>
            <a:endParaRPr lang="en-US" altLang="ja-JP" sz="3200" dirty="0">
              <a:latin typeface="ＭＳ Ｐゴシック" panose="020B0600070205080204" pitchFamily="50" charset="-128"/>
              <a:ea typeface="ＭＳ Ｐゴシック" panose="020B0600070205080204" pitchFamily="50" charset="-128"/>
            </a:endParaRPr>
          </a:p>
          <a:p>
            <a:pPr algn="ctr"/>
            <a:r>
              <a:rPr lang="ja-JP" altLang="en-US" sz="3200" dirty="0">
                <a:latin typeface="ＭＳ Ｐゴシック" panose="020B0600070205080204" pitchFamily="50" charset="-128"/>
                <a:ea typeface="ＭＳ Ｐゴシック" panose="020B0600070205080204" pitchFamily="50" charset="-128"/>
              </a:rPr>
              <a:t>幅広い領域に対応可能な看護師の育成を期待</a:t>
            </a:r>
          </a:p>
        </p:txBody>
      </p:sp>
      <p:sp>
        <p:nvSpPr>
          <p:cNvPr id="13" name="テキスト ボックス 12">
            <a:extLst>
              <a:ext uri="{FF2B5EF4-FFF2-40B4-BE49-F238E27FC236}">
                <a16:creationId xmlns:a16="http://schemas.microsoft.com/office/drawing/2014/main" id="{50683CB4-BB67-4668-B7CC-1E189ED95820}"/>
              </a:ext>
            </a:extLst>
          </p:cNvPr>
          <p:cNvSpPr txBox="1"/>
          <p:nvPr/>
        </p:nvSpPr>
        <p:spPr>
          <a:xfrm>
            <a:off x="676275" y="1278549"/>
            <a:ext cx="3222357" cy="523220"/>
          </a:xfrm>
          <a:prstGeom prst="rect">
            <a:avLst/>
          </a:prstGeom>
          <a:noFill/>
        </p:spPr>
        <p:txBody>
          <a:bodyPr wrap="none" rtlCol="0">
            <a:spAutoFit/>
          </a:bodyPr>
          <a:lstStyle/>
          <a:p>
            <a:r>
              <a:rPr kumimoji="1" lang="ja-JP" altLang="en-US" sz="2800" dirty="0">
                <a:latin typeface="ＭＳ Ｐゴシック" panose="020B0600070205080204" pitchFamily="50" charset="-128"/>
                <a:ea typeface="ＭＳ Ｐゴシック" panose="020B0600070205080204" pitchFamily="50" charset="-128"/>
              </a:rPr>
              <a:t>１）東部病院スタート</a:t>
            </a:r>
          </a:p>
        </p:txBody>
      </p:sp>
    </p:spTree>
    <p:extLst>
      <p:ext uri="{BB962C8B-B14F-4D97-AF65-F5344CB8AC3E}">
        <p14:creationId xmlns:p14="http://schemas.microsoft.com/office/powerpoint/2010/main" val="1804889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コンテンツ プレースホルダー 10"/>
          <p:cNvGraphicFramePr>
            <a:graphicFrameLocks noGrp="1"/>
          </p:cNvGraphicFramePr>
          <p:nvPr>
            <p:ph idx="1"/>
          </p:nvPr>
        </p:nvGraphicFramePr>
        <p:xfrm>
          <a:off x="366584" y="1692031"/>
          <a:ext cx="11825416" cy="3873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図 3">
            <a:extLst>
              <a:ext uri="{FF2B5EF4-FFF2-40B4-BE49-F238E27FC236}">
                <a16:creationId xmlns:a16="http://schemas.microsoft.com/office/drawing/2014/main" id="{87370282-ED33-4531-AA7A-0BD135494A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688" y="4750801"/>
            <a:ext cx="1476375" cy="1905000"/>
          </a:xfrm>
          <a:prstGeom prst="rect">
            <a:avLst/>
          </a:prstGeom>
        </p:spPr>
      </p:pic>
      <p:sp>
        <p:nvSpPr>
          <p:cNvPr id="8" name="テキスト ボックス 7">
            <a:extLst>
              <a:ext uri="{FF2B5EF4-FFF2-40B4-BE49-F238E27FC236}">
                <a16:creationId xmlns:a16="http://schemas.microsoft.com/office/drawing/2014/main" id="{68D933A5-5258-42F6-A41D-A6F8BE7CA583}"/>
              </a:ext>
            </a:extLst>
          </p:cNvPr>
          <p:cNvSpPr txBox="1"/>
          <p:nvPr/>
        </p:nvSpPr>
        <p:spPr>
          <a:xfrm>
            <a:off x="2472250" y="59216"/>
            <a:ext cx="7247497" cy="1200329"/>
          </a:xfrm>
          <a:prstGeom prst="rect">
            <a:avLst/>
          </a:prstGeom>
          <a:noFill/>
        </p:spPr>
        <p:txBody>
          <a:bodyPr wrap="none" rtlCol="0">
            <a:spAutoFit/>
          </a:bodyPr>
          <a:lstStyle/>
          <a:p>
            <a:pPr algn="ctr"/>
            <a:r>
              <a:rPr kumimoji="1" lang="ja-JP" altLang="en-US" sz="4000" dirty="0">
                <a:latin typeface="ＭＳ Ｐゴシック" panose="020B0600070205080204" pitchFamily="50" charset="-128"/>
                <a:ea typeface="ＭＳ Ｐゴシック" panose="020B0600070205080204" pitchFamily="50" charset="-128"/>
              </a:rPr>
              <a:t>「養成型」</a:t>
            </a:r>
            <a:endParaRPr kumimoji="1" lang="en-US" altLang="ja-JP" sz="4000" dirty="0">
              <a:latin typeface="ＭＳ Ｐゴシック" panose="020B0600070205080204" pitchFamily="50" charset="-128"/>
              <a:ea typeface="ＭＳ Ｐゴシック" panose="020B0600070205080204" pitchFamily="50" charset="-128"/>
            </a:endParaRPr>
          </a:p>
          <a:p>
            <a:r>
              <a:rPr kumimoji="1" lang="ja-JP" altLang="en-US" sz="3200" dirty="0">
                <a:latin typeface="ＭＳ Ｐゴシック" panose="020B0600070205080204" pitchFamily="50" charset="-128"/>
                <a:ea typeface="ＭＳ Ｐゴシック" panose="020B0600070205080204" pitchFamily="50" charset="-128"/>
              </a:rPr>
              <a:t>５年間のプログラムを提示したうえで採用</a:t>
            </a:r>
          </a:p>
        </p:txBody>
      </p:sp>
      <p:sp>
        <p:nvSpPr>
          <p:cNvPr id="9" name="テキスト ボックス 8">
            <a:extLst>
              <a:ext uri="{FF2B5EF4-FFF2-40B4-BE49-F238E27FC236}">
                <a16:creationId xmlns:a16="http://schemas.microsoft.com/office/drawing/2014/main" id="{AC5CD2C8-04DE-4FCD-8E80-93CCD243D2E5}"/>
              </a:ext>
            </a:extLst>
          </p:cNvPr>
          <p:cNvSpPr txBox="1"/>
          <p:nvPr/>
        </p:nvSpPr>
        <p:spPr>
          <a:xfrm>
            <a:off x="580768" y="1430421"/>
            <a:ext cx="4060727" cy="523220"/>
          </a:xfrm>
          <a:prstGeom prst="rect">
            <a:avLst/>
          </a:prstGeom>
          <a:noFill/>
        </p:spPr>
        <p:txBody>
          <a:bodyPr wrap="none" rtlCol="0">
            <a:spAutoFit/>
          </a:bodyPr>
          <a:lstStyle/>
          <a:p>
            <a:r>
              <a:rPr kumimoji="1" lang="ja-JP" altLang="en-US" sz="2800" dirty="0">
                <a:latin typeface="ＭＳ Ｐゴシック" panose="020B0600070205080204" pitchFamily="50" charset="-128"/>
                <a:ea typeface="ＭＳ Ｐゴシック" panose="020B0600070205080204" pitchFamily="50" charset="-128"/>
              </a:rPr>
              <a:t>２）汐田総合病院スタート</a:t>
            </a:r>
          </a:p>
        </p:txBody>
      </p:sp>
      <p:sp>
        <p:nvSpPr>
          <p:cNvPr id="10" name="テキスト ボックス 9">
            <a:extLst>
              <a:ext uri="{FF2B5EF4-FFF2-40B4-BE49-F238E27FC236}">
                <a16:creationId xmlns:a16="http://schemas.microsoft.com/office/drawing/2014/main" id="{DFA984BC-6826-49EA-9F86-FFE0F589FFDE}"/>
              </a:ext>
            </a:extLst>
          </p:cNvPr>
          <p:cNvSpPr txBox="1"/>
          <p:nvPr/>
        </p:nvSpPr>
        <p:spPr>
          <a:xfrm>
            <a:off x="3583682" y="5998227"/>
            <a:ext cx="5391219" cy="584775"/>
          </a:xfrm>
          <a:prstGeom prst="rect">
            <a:avLst/>
          </a:prstGeom>
          <a:noFill/>
        </p:spPr>
        <p:txBody>
          <a:bodyPr wrap="none" rtlCol="0">
            <a:spAutoFit/>
          </a:bodyPr>
          <a:lstStyle/>
          <a:p>
            <a:r>
              <a:rPr kumimoji="1" lang="ja-JP" altLang="en-US" sz="3200" dirty="0">
                <a:latin typeface="ＭＳ Ｐゴシック" panose="020B0600070205080204" pitchFamily="50" charset="-128"/>
                <a:ea typeface="ＭＳ Ｐゴシック" panose="020B0600070205080204" pitchFamily="50" charset="-128"/>
              </a:rPr>
              <a:t>病院に就職から地域に就職へ</a:t>
            </a:r>
          </a:p>
        </p:txBody>
      </p:sp>
    </p:spTree>
    <p:extLst>
      <p:ext uri="{BB962C8B-B14F-4D97-AF65-F5344CB8AC3E}">
        <p14:creationId xmlns:p14="http://schemas.microsoft.com/office/powerpoint/2010/main" val="2690976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87086" y="1694155"/>
            <a:ext cx="11017827" cy="2701635"/>
          </a:xfrm>
        </p:spPr>
        <p:txBody>
          <a:bodyPr>
            <a:noAutofit/>
          </a:bodyPr>
          <a:lstStyle/>
          <a:p>
            <a:pPr marL="0" indent="0" algn="ctr">
              <a:lnSpc>
                <a:spcPct val="150000"/>
              </a:lnSpc>
              <a:buNone/>
            </a:pPr>
            <a:r>
              <a:rPr lang="ja-JP" altLang="en-US" sz="6000" b="1" u="sng" dirty="0">
                <a:solidFill>
                  <a:srgbClr val="0000FF"/>
                </a:solidFill>
              </a:rPr>
              <a:t>多機関連携</a:t>
            </a:r>
            <a:r>
              <a:rPr lang="ja-JP" altLang="en-US" sz="6000" b="1" dirty="0">
                <a:solidFill>
                  <a:srgbClr val="0000FF"/>
                </a:solidFill>
              </a:rPr>
              <a:t>による地域包括ケアの推進力となる看護師育成</a:t>
            </a:r>
          </a:p>
        </p:txBody>
      </p:sp>
      <p:sp>
        <p:nvSpPr>
          <p:cNvPr id="7" name="タイトル 1"/>
          <p:cNvSpPr txBox="1">
            <a:spLocks/>
          </p:cNvSpPr>
          <p:nvPr/>
        </p:nvSpPr>
        <p:spPr>
          <a:xfrm>
            <a:off x="838200" y="365125"/>
            <a:ext cx="10515600" cy="10688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t>私たちからの討議テーマ提起</a:t>
            </a:r>
            <a:endParaRPr lang="ja-JP" altLang="en-US" sz="3600" b="1" dirty="0">
              <a:solidFill>
                <a:srgbClr val="0000FF"/>
              </a:solidFill>
            </a:endParaRPr>
          </a:p>
        </p:txBody>
      </p:sp>
      <p:pic>
        <p:nvPicPr>
          <p:cNvPr id="9" name="図 8"/>
          <p:cNvPicPr>
            <a:picLocks noChangeAspect="1"/>
          </p:cNvPicPr>
          <p:nvPr/>
        </p:nvPicPr>
        <p:blipFill>
          <a:blip r:embed="rId3"/>
          <a:stretch>
            <a:fillRect/>
          </a:stretch>
        </p:blipFill>
        <p:spPr>
          <a:xfrm>
            <a:off x="1778499" y="4656000"/>
            <a:ext cx="1771897" cy="1743318"/>
          </a:xfrm>
          <a:prstGeom prst="rect">
            <a:avLst/>
          </a:prstGeom>
        </p:spPr>
      </p:pic>
      <p:pic>
        <p:nvPicPr>
          <p:cNvPr id="10" name="図 9"/>
          <p:cNvPicPr>
            <a:picLocks noChangeAspect="1"/>
          </p:cNvPicPr>
          <p:nvPr/>
        </p:nvPicPr>
        <p:blipFill>
          <a:blip r:embed="rId4"/>
          <a:stretch>
            <a:fillRect/>
          </a:stretch>
        </p:blipFill>
        <p:spPr>
          <a:xfrm>
            <a:off x="8314530" y="4760210"/>
            <a:ext cx="2464856" cy="1436107"/>
          </a:xfrm>
          <a:prstGeom prst="rect">
            <a:avLst/>
          </a:prstGeom>
        </p:spPr>
      </p:pic>
      <p:pic>
        <p:nvPicPr>
          <p:cNvPr id="11" name="図 10"/>
          <p:cNvPicPr>
            <a:picLocks noChangeAspect="1"/>
          </p:cNvPicPr>
          <p:nvPr/>
        </p:nvPicPr>
        <p:blipFill>
          <a:blip r:embed="rId5"/>
          <a:stretch>
            <a:fillRect/>
          </a:stretch>
        </p:blipFill>
        <p:spPr>
          <a:xfrm>
            <a:off x="4853095" y="4390086"/>
            <a:ext cx="2158736" cy="2176359"/>
          </a:xfrm>
          <a:prstGeom prst="rect">
            <a:avLst/>
          </a:prstGeom>
        </p:spPr>
      </p:pic>
      <p:sp>
        <p:nvSpPr>
          <p:cNvPr id="13" name="左右矢印 12"/>
          <p:cNvSpPr/>
          <p:nvPr/>
        </p:nvSpPr>
        <p:spPr>
          <a:xfrm>
            <a:off x="3623402" y="5286032"/>
            <a:ext cx="1156686" cy="3844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左右矢印 13"/>
          <p:cNvSpPr/>
          <p:nvPr/>
        </p:nvSpPr>
        <p:spPr>
          <a:xfrm>
            <a:off x="7084837" y="5306509"/>
            <a:ext cx="1156686" cy="3844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24468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stretch>
            <a:fillRect/>
          </a:stretch>
        </p:blipFill>
        <p:spPr>
          <a:xfrm>
            <a:off x="281832" y="163884"/>
            <a:ext cx="11220575" cy="6338455"/>
          </a:xfrm>
          <a:prstGeom prst="rect">
            <a:avLst/>
          </a:prstGeom>
        </p:spPr>
      </p:pic>
      <p:sp>
        <p:nvSpPr>
          <p:cNvPr id="5" name="テキスト ボックス 4"/>
          <p:cNvSpPr txBox="1"/>
          <p:nvPr/>
        </p:nvSpPr>
        <p:spPr>
          <a:xfrm>
            <a:off x="7439890" y="6488668"/>
            <a:ext cx="4519186" cy="369332"/>
          </a:xfrm>
          <a:prstGeom prst="rect">
            <a:avLst/>
          </a:prstGeom>
          <a:noFill/>
        </p:spPr>
        <p:txBody>
          <a:bodyPr wrap="none" rtlCol="0">
            <a:spAutoFit/>
          </a:bodyPr>
          <a:lstStyle/>
          <a:p>
            <a:r>
              <a:rPr kumimoji="1" lang="en-US" altLang="ja-JP" dirty="0"/>
              <a:t>2025</a:t>
            </a:r>
            <a:r>
              <a:rPr kumimoji="1" lang="ja-JP" altLang="en-US" dirty="0"/>
              <a:t>年</a:t>
            </a:r>
            <a:r>
              <a:rPr kumimoji="1" lang="en-US" altLang="ja-JP" dirty="0"/>
              <a:t>3</a:t>
            </a:r>
            <a:r>
              <a:rPr kumimoji="1" lang="ja-JP" altLang="en-US" dirty="0"/>
              <a:t>月　事業説明会　県資料より抜粋</a:t>
            </a:r>
          </a:p>
        </p:txBody>
      </p:sp>
    </p:spTree>
    <p:extLst>
      <p:ext uri="{BB962C8B-B14F-4D97-AF65-F5344CB8AC3E}">
        <p14:creationId xmlns:p14="http://schemas.microsoft.com/office/powerpoint/2010/main" val="1222466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463549"/>
            <a:ext cx="8482445" cy="715530"/>
          </a:xfrm>
        </p:spPr>
        <p:txBody>
          <a:bodyPr/>
          <a:lstStyle/>
          <a:p>
            <a:r>
              <a:rPr kumimoji="1" lang="ja-JP" altLang="en-US" dirty="0"/>
              <a:t>かながわ地域看護師養成ガイド</a:t>
            </a:r>
          </a:p>
        </p:txBody>
      </p:sp>
      <p:pic>
        <p:nvPicPr>
          <p:cNvPr id="4" name="コンテンツ プレースホルダー 3"/>
          <p:cNvPicPr>
            <a:picLocks noGrp="1" noChangeAspect="1"/>
          </p:cNvPicPr>
          <p:nvPr>
            <p:ph idx="1"/>
          </p:nvPr>
        </p:nvPicPr>
        <p:blipFill>
          <a:blip r:embed="rId2"/>
          <a:stretch>
            <a:fillRect/>
          </a:stretch>
        </p:blipFill>
        <p:spPr>
          <a:xfrm>
            <a:off x="369515" y="1591504"/>
            <a:ext cx="4063940" cy="4351338"/>
          </a:xfrm>
          <a:prstGeom prst="rect">
            <a:avLst/>
          </a:prstGeom>
        </p:spPr>
      </p:pic>
      <p:pic>
        <p:nvPicPr>
          <p:cNvPr id="6" name="図 5"/>
          <p:cNvPicPr>
            <a:picLocks noChangeAspect="1"/>
          </p:cNvPicPr>
          <p:nvPr/>
        </p:nvPicPr>
        <p:blipFill>
          <a:blip r:embed="rId3"/>
          <a:stretch>
            <a:fillRect/>
          </a:stretch>
        </p:blipFill>
        <p:spPr>
          <a:xfrm>
            <a:off x="4433455" y="1265668"/>
            <a:ext cx="7452963" cy="4677174"/>
          </a:xfrm>
          <a:prstGeom prst="rect">
            <a:avLst/>
          </a:prstGeom>
        </p:spPr>
      </p:pic>
      <p:sp>
        <p:nvSpPr>
          <p:cNvPr id="7" name="正方形/長方形 6"/>
          <p:cNvSpPr/>
          <p:nvPr/>
        </p:nvSpPr>
        <p:spPr>
          <a:xfrm>
            <a:off x="9615284" y="3501735"/>
            <a:ext cx="2271134" cy="5308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4"/>
          <a:stretch>
            <a:fillRect/>
          </a:stretch>
        </p:blipFill>
        <p:spPr>
          <a:xfrm>
            <a:off x="9881756" y="0"/>
            <a:ext cx="2150918" cy="2150918"/>
          </a:xfrm>
          <a:prstGeom prst="rect">
            <a:avLst/>
          </a:prstGeom>
        </p:spPr>
      </p:pic>
      <p:sp>
        <p:nvSpPr>
          <p:cNvPr id="10" name="正方形/長方形 9"/>
          <p:cNvSpPr/>
          <p:nvPr/>
        </p:nvSpPr>
        <p:spPr>
          <a:xfrm>
            <a:off x="8261087" y="1808019"/>
            <a:ext cx="1163468" cy="4089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
          <p:cNvSpPr txBox="1">
            <a:spLocks/>
          </p:cNvSpPr>
          <p:nvPr/>
        </p:nvSpPr>
        <p:spPr>
          <a:xfrm>
            <a:off x="1291936" y="5996798"/>
            <a:ext cx="10515600"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t>神奈川県病院協会</a:t>
            </a:r>
            <a:r>
              <a:rPr lang="en-US" altLang="ja-JP" dirty="0"/>
              <a:t>HP</a:t>
            </a:r>
            <a:r>
              <a:rPr lang="ja-JP" altLang="en-US" dirty="0"/>
              <a:t>にアクセス　無料！</a:t>
            </a:r>
          </a:p>
        </p:txBody>
      </p:sp>
    </p:spTree>
    <p:extLst>
      <p:ext uri="{BB962C8B-B14F-4D97-AF65-F5344CB8AC3E}">
        <p14:creationId xmlns:p14="http://schemas.microsoft.com/office/powerpoint/2010/main" val="4259297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02450" y="250684"/>
            <a:ext cx="10945536" cy="800945"/>
          </a:xfrm>
        </p:spPr>
        <p:txBody>
          <a:bodyPr>
            <a:normAutofit/>
          </a:bodyPr>
          <a:lstStyle/>
          <a:p>
            <a:r>
              <a:rPr kumimoji="1" lang="en-US" altLang="ja-JP" sz="3600" dirty="0"/>
              <a:t>2040</a:t>
            </a:r>
            <a:r>
              <a:rPr kumimoji="1" lang="ja-JP" altLang="en-US" sz="3600" dirty="0"/>
              <a:t>年　</a:t>
            </a:r>
            <a:r>
              <a:rPr kumimoji="1" lang="ja-JP" altLang="en-US" sz="3600" dirty="0">
                <a:solidFill>
                  <a:srgbClr val="FF0000"/>
                </a:solidFill>
              </a:rPr>
              <a:t>変化する</a:t>
            </a:r>
            <a:r>
              <a:rPr kumimoji="1" lang="ja-JP" altLang="en-US" sz="3600" dirty="0"/>
              <a:t>地域包括ケアを実行できる看護師</a:t>
            </a:r>
          </a:p>
        </p:txBody>
      </p:sp>
      <p:graphicFrame>
        <p:nvGraphicFramePr>
          <p:cNvPr id="4" name="表 3"/>
          <p:cNvGraphicFramePr>
            <a:graphicFrameLocks noGrp="1"/>
          </p:cNvGraphicFramePr>
          <p:nvPr>
            <p:extLst>
              <p:ext uri="{D42A27DB-BD31-4B8C-83A1-F6EECF244321}">
                <p14:modId xmlns:p14="http://schemas.microsoft.com/office/powerpoint/2010/main" val="1706507440"/>
              </p:ext>
            </p:extLst>
          </p:nvPr>
        </p:nvGraphicFramePr>
        <p:xfrm>
          <a:off x="481000" y="1996986"/>
          <a:ext cx="8583561" cy="2194560"/>
        </p:xfrm>
        <a:graphic>
          <a:graphicData uri="http://schemas.openxmlformats.org/drawingml/2006/table">
            <a:tbl>
              <a:tblPr firstRow="1" bandRow="1">
                <a:tableStyleId>{5C22544A-7EE6-4342-B048-85BDC9FD1C3A}</a:tableStyleId>
              </a:tblPr>
              <a:tblGrid>
                <a:gridCol w="2314307">
                  <a:extLst>
                    <a:ext uri="{9D8B030D-6E8A-4147-A177-3AD203B41FA5}">
                      <a16:colId xmlns:a16="http://schemas.microsoft.com/office/drawing/2014/main" val="993007023"/>
                    </a:ext>
                  </a:extLst>
                </a:gridCol>
                <a:gridCol w="1559615">
                  <a:extLst>
                    <a:ext uri="{9D8B030D-6E8A-4147-A177-3AD203B41FA5}">
                      <a16:colId xmlns:a16="http://schemas.microsoft.com/office/drawing/2014/main" val="3280974777"/>
                    </a:ext>
                  </a:extLst>
                </a:gridCol>
                <a:gridCol w="1530021">
                  <a:extLst>
                    <a:ext uri="{9D8B030D-6E8A-4147-A177-3AD203B41FA5}">
                      <a16:colId xmlns:a16="http://schemas.microsoft.com/office/drawing/2014/main" val="2463375352"/>
                    </a:ext>
                  </a:extLst>
                </a:gridCol>
                <a:gridCol w="1496290">
                  <a:extLst>
                    <a:ext uri="{9D8B030D-6E8A-4147-A177-3AD203B41FA5}">
                      <a16:colId xmlns:a16="http://schemas.microsoft.com/office/drawing/2014/main" val="1159945456"/>
                    </a:ext>
                  </a:extLst>
                </a:gridCol>
                <a:gridCol w="1683328">
                  <a:extLst>
                    <a:ext uri="{9D8B030D-6E8A-4147-A177-3AD203B41FA5}">
                      <a16:colId xmlns:a16="http://schemas.microsoft.com/office/drawing/2014/main" val="89057264"/>
                    </a:ext>
                  </a:extLst>
                </a:gridCol>
              </a:tblGrid>
              <a:tr h="370840">
                <a:tc>
                  <a:txBody>
                    <a:bodyPr/>
                    <a:lstStyle/>
                    <a:p>
                      <a:endParaRPr kumimoji="1" lang="ja-JP" alt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2024</a:t>
                      </a:r>
                      <a:r>
                        <a:rPr kumimoji="1" lang="ja-JP" altLang="en-US" sz="2400" dirty="0"/>
                        <a:t>年</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2026</a:t>
                      </a:r>
                      <a:r>
                        <a:rPr kumimoji="1" lang="ja-JP" altLang="en-US" sz="2400" dirty="0"/>
                        <a:t>年</a:t>
                      </a:r>
                    </a:p>
                  </a:txBody>
                  <a:tcPr/>
                </a:tc>
                <a:tc>
                  <a:txBody>
                    <a:bodyPr/>
                    <a:lstStyle/>
                    <a:p>
                      <a:pPr algn="ctr"/>
                      <a:r>
                        <a:rPr kumimoji="1" lang="ja-JP" altLang="en-US" sz="2400" dirty="0"/>
                        <a:t>　</a:t>
                      </a:r>
                      <a:r>
                        <a:rPr kumimoji="1" lang="en-US" altLang="ja-JP" sz="2400" dirty="0"/>
                        <a:t>2032</a:t>
                      </a:r>
                      <a:r>
                        <a:rPr kumimoji="1" lang="ja-JP" altLang="en-US" sz="2400" dirty="0"/>
                        <a:t>年</a:t>
                      </a:r>
                    </a:p>
                  </a:txBody>
                  <a:tcPr/>
                </a:tc>
                <a:tc>
                  <a:txBody>
                    <a:bodyPr/>
                    <a:lstStyle/>
                    <a:p>
                      <a:pPr algn="ctr"/>
                      <a:r>
                        <a:rPr kumimoji="1" lang="en-US" altLang="ja-JP" sz="2400" dirty="0"/>
                        <a:t>2038</a:t>
                      </a:r>
                      <a:r>
                        <a:rPr kumimoji="1" lang="ja-JP" altLang="en-US" sz="2400" dirty="0"/>
                        <a:t>年</a:t>
                      </a:r>
                    </a:p>
                  </a:txBody>
                  <a:tcPr/>
                </a:tc>
                <a:extLst>
                  <a:ext uri="{0D108BD9-81ED-4DB2-BD59-A6C34878D82A}">
                    <a16:rowId xmlns:a16="http://schemas.microsoft.com/office/drawing/2014/main" val="3128990800"/>
                  </a:ext>
                </a:extLst>
              </a:tr>
              <a:tr h="370840">
                <a:tc>
                  <a:txBody>
                    <a:bodyPr/>
                    <a:lstStyle/>
                    <a:p>
                      <a:r>
                        <a:rPr kumimoji="1" lang="ja-JP" altLang="en-US" sz="2400" dirty="0"/>
                        <a:t>診療報酬改定</a:t>
                      </a:r>
                    </a:p>
                  </a:txBody>
                  <a:tcPr anchor="ctr"/>
                </a:tc>
                <a:tc>
                  <a:txBody>
                    <a:bodyPr/>
                    <a:lstStyle/>
                    <a:p>
                      <a:pPr algn="ctr"/>
                      <a:r>
                        <a:rPr kumimoji="1" lang="ja-JP" altLang="en-US" sz="2400" dirty="0"/>
                        <a:t>●</a:t>
                      </a:r>
                      <a:endParaRPr kumimoji="1" lang="en-US" altLang="ja-JP" sz="2400" dirty="0"/>
                    </a:p>
                  </a:txBody>
                  <a:tcPr anchor="ctr"/>
                </a:tc>
                <a:tc>
                  <a:txBody>
                    <a:bodyPr/>
                    <a:lstStyle/>
                    <a:p>
                      <a:pPr algn="ctr"/>
                      <a:r>
                        <a:rPr kumimoji="1" lang="ja-JP" altLang="en-US" sz="2400" dirty="0"/>
                        <a:t>●</a:t>
                      </a:r>
                    </a:p>
                  </a:txBody>
                  <a:tcPr anchor="ctr"/>
                </a:tc>
                <a:tc>
                  <a:txBody>
                    <a:bodyPr/>
                    <a:lstStyle/>
                    <a:p>
                      <a:pPr algn="ctr"/>
                      <a:r>
                        <a:rPr kumimoji="1" lang="ja-JP" altLang="en-US" sz="2400" dirty="0"/>
                        <a:t>●</a:t>
                      </a:r>
                    </a:p>
                  </a:txBody>
                  <a:tcPr anchor="ctr"/>
                </a:tc>
                <a:tc>
                  <a:txBody>
                    <a:bodyPr/>
                    <a:lstStyle/>
                    <a:p>
                      <a:pPr algn="ctr"/>
                      <a:r>
                        <a:rPr kumimoji="1" lang="ja-JP" altLang="en-US" sz="2400" dirty="0"/>
                        <a:t>●</a:t>
                      </a:r>
                    </a:p>
                  </a:txBody>
                  <a:tcPr anchor="ctr"/>
                </a:tc>
                <a:extLst>
                  <a:ext uri="{0D108BD9-81ED-4DB2-BD59-A6C34878D82A}">
                    <a16:rowId xmlns:a16="http://schemas.microsoft.com/office/drawing/2014/main" val="2777938133"/>
                  </a:ext>
                </a:extLst>
              </a:tr>
              <a:tr h="370840">
                <a:tc>
                  <a:txBody>
                    <a:bodyPr/>
                    <a:lstStyle/>
                    <a:p>
                      <a:r>
                        <a:rPr kumimoji="1" lang="ja-JP" altLang="en-US" sz="2400" dirty="0"/>
                        <a:t>介護報酬改定</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t>●</a:t>
                      </a:r>
                    </a:p>
                  </a:txBody>
                  <a:tcPr anchor="ctr"/>
                </a:tc>
                <a:extLst>
                  <a:ext uri="{0D108BD9-81ED-4DB2-BD59-A6C34878D82A}">
                    <a16:rowId xmlns:a16="http://schemas.microsoft.com/office/drawing/2014/main" val="167139275"/>
                  </a:ext>
                </a:extLst>
              </a:tr>
              <a:tr h="370840">
                <a:tc>
                  <a:txBody>
                    <a:bodyPr/>
                    <a:lstStyle/>
                    <a:p>
                      <a:r>
                        <a:rPr lang="ja-JP" altLang="en-US" sz="2400" dirty="0"/>
                        <a:t>障害福祉サービス報酬改定</a:t>
                      </a:r>
                      <a:endParaRPr kumimoji="1" lang="ja-JP" alt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t>●</a:t>
                      </a:r>
                    </a:p>
                  </a:txBody>
                  <a:tcPr anchor="ctr"/>
                </a:tc>
                <a:extLst>
                  <a:ext uri="{0D108BD9-81ED-4DB2-BD59-A6C34878D82A}">
                    <a16:rowId xmlns:a16="http://schemas.microsoft.com/office/drawing/2014/main" val="2286357332"/>
                  </a:ext>
                </a:extLst>
              </a:tr>
            </a:tbl>
          </a:graphicData>
        </a:graphic>
      </p:graphicFrame>
      <p:sp>
        <p:nvSpPr>
          <p:cNvPr id="5" name="正方形/長方形 4"/>
          <p:cNvSpPr/>
          <p:nvPr/>
        </p:nvSpPr>
        <p:spPr>
          <a:xfrm>
            <a:off x="481000" y="4255600"/>
            <a:ext cx="11388437" cy="1754326"/>
          </a:xfrm>
          <a:prstGeom prst="rect">
            <a:avLst/>
          </a:prstGeom>
        </p:spPr>
        <p:txBody>
          <a:bodyPr wrap="square">
            <a:spAutoFit/>
          </a:bodyPr>
          <a:lstStyle/>
          <a:p>
            <a:pPr algn="ctr" fontAlgn="t"/>
            <a:r>
              <a:rPr lang="ja-JP" altLang="ja-JP" sz="3600" b="1" dirty="0"/>
              <a:t>高齢化・人口減少に対応した「地域包括ケア」の強化</a:t>
            </a:r>
            <a:endParaRPr lang="ja-JP" altLang="ja-JP" sz="3600" dirty="0"/>
          </a:p>
          <a:p>
            <a:pPr algn="ctr"/>
            <a:r>
              <a:rPr lang="ja-JP" altLang="en-US" sz="3600" dirty="0"/>
              <a:t>超高齢化</a:t>
            </a:r>
            <a:r>
              <a:rPr lang="ja-JP" altLang="ja-JP" sz="3600" dirty="0"/>
              <a:t>医療・介護の</a:t>
            </a:r>
            <a:r>
              <a:rPr lang="ja-JP" altLang="en-US" sz="3600" dirty="0"/>
              <a:t>需要の増大</a:t>
            </a:r>
            <a:endParaRPr lang="en-US" altLang="ja-JP" sz="3600" dirty="0"/>
          </a:p>
          <a:p>
            <a:pPr algn="ctr"/>
            <a:r>
              <a:rPr lang="ja-JP" altLang="en-US" sz="3600" dirty="0"/>
              <a:t>高齢者の医療需要の中身が大きく変わる</a:t>
            </a:r>
          </a:p>
        </p:txBody>
      </p:sp>
      <p:sp>
        <p:nvSpPr>
          <p:cNvPr id="7" name="二等辺三角形 6"/>
          <p:cNvSpPr/>
          <p:nvPr/>
        </p:nvSpPr>
        <p:spPr>
          <a:xfrm flipV="1">
            <a:off x="4094018" y="1714722"/>
            <a:ext cx="581891" cy="436418"/>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126957" y="1172441"/>
            <a:ext cx="2878280" cy="646331"/>
          </a:xfrm>
          <a:prstGeom prst="rect">
            <a:avLst/>
          </a:prstGeom>
          <a:noFill/>
        </p:spPr>
        <p:txBody>
          <a:bodyPr wrap="square" rtlCol="0">
            <a:spAutoFit/>
          </a:bodyPr>
          <a:lstStyle/>
          <a:p>
            <a:r>
              <a:rPr kumimoji="1" lang="ja-JP" altLang="en-US" sz="3600" dirty="0"/>
              <a:t>現在</a:t>
            </a:r>
            <a:r>
              <a:rPr kumimoji="1" lang="en-US" altLang="ja-JP" sz="3600" dirty="0"/>
              <a:t>2025</a:t>
            </a:r>
            <a:r>
              <a:rPr kumimoji="1" lang="ja-JP" altLang="en-US" sz="3600" dirty="0"/>
              <a:t>年</a:t>
            </a:r>
          </a:p>
        </p:txBody>
      </p:sp>
      <p:sp>
        <p:nvSpPr>
          <p:cNvPr id="9" name="テキスト ボックス 8"/>
          <p:cNvSpPr txBox="1"/>
          <p:nvPr/>
        </p:nvSpPr>
        <p:spPr>
          <a:xfrm flipH="1">
            <a:off x="0" y="6138035"/>
            <a:ext cx="12192000" cy="646331"/>
          </a:xfrm>
          <a:prstGeom prst="rect">
            <a:avLst/>
          </a:prstGeom>
          <a:solidFill>
            <a:schemeClr val="accent4">
              <a:lumMod val="60000"/>
              <a:lumOff val="40000"/>
            </a:schemeClr>
          </a:solidFill>
        </p:spPr>
        <p:txBody>
          <a:bodyPr wrap="square" rtlCol="0">
            <a:spAutoFit/>
          </a:bodyPr>
          <a:lstStyle/>
          <a:p>
            <a:pPr algn="ctr"/>
            <a:r>
              <a:rPr kumimoji="1" lang="ja-JP" altLang="en-US" sz="3600" dirty="0"/>
              <a:t>地域の人々が安心して医療・看護・介護を受けられる未来</a:t>
            </a:r>
          </a:p>
        </p:txBody>
      </p:sp>
      <p:sp>
        <p:nvSpPr>
          <p:cNvPr id="10" name="右矢印 9"/>
          <p:cNvSpPr/>
          <p:nvPr/>
        </p:nvSpPr>
        <p:spPr>
          <a:xfrm>
            <a:off x="8441107" y="2982891"/>
            <a:ext cx="831272" cy="665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a:stretch>
            <a:fillRect/>
          </a:stretch>
        </p:blipFill>
        <p:spPr>
          <a:xfrm>
            <a:off x="9285282" y="2585916"/>
            <a:ext cx="2516695" cy="1637657"/>
          </a:xfrm>
          <a:prstGeom prst="rect">
            <a:avLst/>
          </a:prstGeom>
        </p:spPr>
      </p:pic>
      <p:sp>
        <p:nvSpPr>
          <p:cNvPr id="13" name="テキスト ボックス 12"/>
          <p:cNvSpPr txBox="1"/>
          <p:nvPr/>
        </p:nvSpPr>
        <p:spPr>
          <a:xfrm>
            <a:off x="9804253" y="1901877"/>
            <a:ext cx="184731" cy="646331"/>
          </a:xfrm>
          <a:prstGeom prst="rect">
            <a:avLst/>
          </a:prstGeom>
          <a:solidFill>
            <a:schemeClr val="bg1"/>
          </a:solidFill>
        </p:spPr>
        <p:txBody>
          <a:bodyPr wrap="none" rtlCol="0">
            <a:spAutoFit/>
          </a:bodyPr>
          <a:lstStyle/>
          <a:p>
            <a:endParaRPr kumimoji="1" lang="ja-JP" altLang="en-US" sz="3600" dirty="0"/>
          </a:p>
        </p:txBody>
      </p:sp>
      <p:sp>
        <p:nvSpPr>
          <p:cNvPr id="11" name="テキスト ボックス 10"/>
          <p:cNvSpPr txBox="1"/>
          <p:nvPr/>
        </p:nvSpPr>
        <p:spPr>
          <a:xfrm>
            <a:off x="9707502" y="1163982"/>
            <a:ext cx="1672253" cy="646331"/>
          </a:xfrm>
          <a:prstGeom prst="rect">
            <a:avLst/>
          </a:prstGeom>
          <a:solidFill>
            <a:schemeClr val="bg1"/>
          </a:solidFill>
        </p:spPr>
        <p:txBody>
          <a:bodyPr wrap="none" rtlCol="0">
            <a:spAutoFit/>
          </a:bodyPr>
          <a:lstStyle/>
          <a:p>
            <a:r>
              <a:rPr kumimoji="1" lang="en-US" altLang="ja-JP" sz="3600" dirty="0"/>
              <a:t>2040</a:t>
            </a:r>
            <a:r>
              <a:rPr kumimoji="1" lang="ja-JP" altLang="en-US" sz="3600" dirty="0"/>
              <a:t>年</a:t>
            </a:r>
          </a:p>
        </p:txBody>
      </p:sp>
      <p:cxnSp>
        <p:nvCxnSpPr>
          <p:cNvPr id="15" name="直線コネクタ 14"/>
          <p:cNvCxnSpPr/>
          <p:nvPr/>
        </p:nvCxnSpPr>
        <p:spPr>
          <a:xfrm>
            <a:off x="5829300" y="1487146"/>
            <a:ext cx="3626427" cy="0"/>
          </a:xfrm>
          <a:prstGeom prst="line">
            <a:avLst/>
          </a:prstGeom>
          <a:ln w="57150">
            <a:prstDash val="sysDot"/>
          </a:ln>
        </p:spPr>
        <p:style>
          <a:lnRef idx="1">
            <a:schemeClr val="dk1"/>
          </a:lnRef>
          <a:fillRef idx="0">
            <a:schemeClr val="dk1"/>
          </a:fillRef>
          <a:effectRef idx="0">
            <a:schemeClr val="dk1"/>
          </a:effectRef>
          <a:fontRef idx="minor">
            <a:schemeClr val="tx1"/>
          </a:fontRef>
        </p:style>
      </p:cxnSp>
      <p:sp>
        <p:nvSpPr>
          <p:cNvPr id="16" name="正方形/長方形 15"/>
          <p:cNvSpPr/>
          <p:nvPr/>
        </p:nvSpPr>
        <p:spPr>
          <a:xfrm>
            <a:off x="6859966" y="1236484"/>
            <a:ext cx="1518208" cy="549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solidFill>
                  <a:srgbClr val="FF0000"/>
                </a:solidFill>
              </a:rPr>
              <a:t>15</a:t>
            </a:r>
            <a:r>
              <a:rPr lang="ja-JP" altLang="en-US" sz="3600" dirty="0">
                <a:solidFill>
                  <a:srgbClr val="FF0000"/>
                </a:solidFill>
              </a:rPr>
              <a:t>年</a:t>
            </a:r>
          </a:p>
        </p:txBody>
      </p:sp>
    </p:spTree>
    <p:extLst>
      <p:ext uri="{BB962C8B-B14F-4D97-AF65-F5344CB8AC3E}">
        <p14:creationId xmlns:p14="http://schemas.microsoft.com/office/powerpoint/2010/main" val="2635165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stretch>
            <a:fillRect/>
          </a:stretch>
        </p:blipFill>
        <p:spPr>
          <a:xfrm>
            <a:off x="411028" y="306371"/>
            <a:ext cx="11532715" cy="6551629"/>
          </a:xfrm>
          <a:prstGeom prst="rect">
            <a:avLst/>
          </a:prstGeom>
        </p:spPr>
      </p:pic>
    </p:spTree>
    <p:extLst>
      <p:ext uri="{BB962C8B-B14F-4D97-AF65-F5344CB8AC3E}">
        <p14:creationId xmlns:p14="http://schemas.microsoft.com/office/powerpoint/2010/main" val="3580716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stretch>
            <a:fillRect/>
          </a:stretch>
        </p:blipFill>
        <p:spPr>
          <a:xfrm>
            <a:off x="260753" y="160257"/>
            <a:ext cx="11588740" cy="6579717"/>
          </a:xfrm>
          <a:prstGeom prst="rect">
            <a:avLst/>
          </a:prstGeom>
        </p:spPr>
      </p:pic>
    </p:spTree>
    <p:extLst>
      <p:ext uri="{BB962C8B-B14F-4D97-AF65-F5344CB8AC3E}">
        <p14:creationId xmlns:p14="http://schemas.microsoft.com/office/powerpoint/2010/main" val="3760093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stretch>
            <a:fillRect/>
          </a:stretch>
        </p:blipFill>
        <p:spPr>
          <a:xfrm>
            <a:off x="864193" y="-12865"/>
            <a:ext cx="9625263" cy="6870865"/>
          </a:xfrm>
          <a:prstGeom prst="rect">
            <a:avLst/>
          </a:prstGeom>
        </p:spPr>
      </p:pic>
      <p:sp>
        <p:nvSpPr>
          <p:cNvPr id="5" name="テキスト ボックス 4"/>
          <p:cNvSpPr txBox="1"/>
          <p:nvPr/>
        </p:nvSpPr>
        <p:spPr>
          <a:xfrm>
            <a:off x="3890491" y="1855589"/>
            <a:ext cx="954107"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相模原</a:t>
            </a:r>
          </a:p>
        </p:txBody>
      </p:sp>
      <p:sp>
        <p:nvSpPr>
          <p:cNvPr id="7" name="テキスト ボックス 6"/>
          <p:cNvSpPr txBox="1"/>
          <p:nvPr/>
        </p:nvSpPr>
        <p:spPr>
          <a:xfrm>
            <a:off x="3376657" y="5030429"/>
            <a:ext cx="1027667"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県　西</a:t>
            </a:r>
          </a:p>
        </p:txBody>
      </p:sp>
      <p:sp>
        <p:nvSpPr>
          <p:cNvPr id="8" name="テキスト ボックス 7"/>
          <p:cNvSpPr txBox="1"/>
          <p:nvPr/>
        </p:nvSpPr>
        <p:spPr>
          <a:xfrm>
            <a:off x="4549334" y="3833669"/>
            <a:ext cx="1210588" cy="400110"/>
          </a:xfrm>
          <a:prstGeom prst="rect">
            <a:avLst/>
          </a:prstGeom>
          <a:solidFill>
            <a:schemeClr val="accent4">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湘南西部</a:t>
            </a:r>
          </a:p>
        </p:txBody>
      </p:sp>
      <p:sp>
        <p:nvSpPr>
          <p:cNvPr id="10" name="テキスト ボックス 9"/>
          <p:cNvSpPr txBox="1"/>
          <p:nvPr/>
        </p:nvSpPr>
        <p:spPr>
          <a:xfrm>
            <a:off x="5759922" y="3022458"/>
            <a:ext cx="867545"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県　央</a:t>
            </a:r>
          </a:p>
        </p:txBody>
      </p:sp>
      <p:sp>
        <p:nvSpPr>
          <p:cNvPr id="11" name="テキスト ボックス 10"/>
          <p:cNvSpPr txBox="1"/>
          <p:nvPr/>
        </p:nvSpPr>
        <p:spPr>
          <a:xfrm>
            <a:off x="6251401" y="4428831"/>
            <a:ext cx="1210588"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湘南東部</a:t>
            </a:r>
          </a:p>
        </p:txBody>
      </p:sp>
      <p:sp>
        <p:nvSpPr>
          <p:cNvPr id="13" name="テキスト ボックス 12"/>
          <p:cNvSpPr txBox="1"/>
          <p:nvPr/>
        </p:nvSpPr>
        <p:spPr>
          <a:xfrm>
            <a:off x="8598361" y="5332001"/>
            <a:ext cx="1595309"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横須賀・三浦</a:t>
            </a:r>
          </a:p>
        </p:txBody>
      </p:sp>
      <p:sp>
        <p:nvSpPr>
          <p:cNvPr id="14" name="テキスト ボックス 13"/>
          <p:cNvSpPr txBox="1"/>
          <p:nvPr/>
        </p:nvSpPr>
        <p:spPr>
          <a:xfrm>
            <a:off x="8164588" y="926858"/>
            <a:ext cx="1210588"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川崎北部</a:t>
            </a:r>
          </a:p>
        </p:txBody>
      </p:sp>
      <p:sp>
        <p:nvSpPr>
          <p:cNvPr id="15" name="テキスト ボックス 14"/>
          <p:cNvSpPr txBox="1"/>
          <p:nvPr/>
        </p:nvSpPr>
        <p:spPr>
          <a:xfrm>
            <a:off x="9192887" y="1655534"/>
            <a:ext cx="1210588"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川崎南部</a:t>
            </a:r>
          </a:p>
        </p:txBody>
      </p:sp>
      <p:sp>
        <p:nvSpPr>
          <p:cNvPr id="16" name="テキスト ボックス 15"/>
          <p:cNvSpPr txBox="1"/>
          <p:nvPr/>
        </p:nvSpPr>
        <p:spPr>
          <a:xfrm>
            <a:off x="7651241" y="2510578"/>
            <a:ext cx="867545"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横　浜</a:t>
            </a:r>
          </a:p>
        </p:txBody>
      </p:sp>
      <p:sp>
        <p:nvSpPr>
          <p:cNvPr id="19" name="楕円 18"/>
          <p:cNvSpPr/>
          <p:nvPr/>
        </p:nvSpPr>
        <p:spPr>
          <a:xfrm>
            <a:off x="7874732" y="4990156"/>
            <a:ext cx="1790299" cy="1790299"/>
          </a:xfrm>
          <a:prstGeom prst="ellipse">
            <a:avLst/>
          </a:prstGeom>
          <a:solidFill>
            <a:srgbClr val="FF0000">
              <a:alpha val="3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楕円 19"/>
          <p:cNvSpPr/>
          <p:nvPr/>
        </p:nvSpPr>
        <p:spPr>
          <a:xfrm>
            <a:off x="4326808" y="3422568"/>
            <a:ext cx="1632754" cy="1567588"/>
          </a:xfrm>
          <a:prstGeom prst="ellipse">
            <a:avLst/>
          </a:prstGeom>
          <a:solidFill>
            <a:srgbClr val="FF0000">
              <a:alpha val="3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 name="楕円 20"/>
          <p:cNvSpPr/>
          <p:nvPr/>
        </p:nvSpPr>
        <p:spPr>
          <a:xfrm>
            <a:off x="8045112" y="993908"/>
            <a:ext cx="906230" cy="897165"/>
          </a:xfrm>
          <a:prstGeom prst="ellipse">
            <a:avLst/>
          </a:prstGeom>
          <a:solidFill>
            <a:srgbClr val="FF0000">
              <a:alpha val="31765"/>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楕円 21"/>
          <p:cNvSpPr/>
          <p:nvPr/>
        </p:nvSpPr>
        <p:spPr>
          <a:xfrm>
            <a:off x="4844598" y="2354966"/>
            <a:ext cx="1008398" cy="912258"/>
          </a:xfrm>
          <a:prstGeom prst="ellipse">
            <a:avLst/>
          </a:prstGeom>
          <a:solidFill>
            <a:srgbClr val="FF0000">
              <a:alpha val="31765"/>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楕円 22"/>
          <p:cNvSpPr/>
          <p:nvPr/>
        </p:nvSpPr>
        <p:spPr>
          <a:xfrm>
            <a:off x="2964129" y="3975705"/>
            <a:ext cx="1080264" cy="1014451"/>
          </a:xfrm>
          <a:prstGeom prst="ellipse">
            <a:avLst/>
          </a:prstGeom>
          <a:solidFill>
            <a:srgbClr val="FF0000">
              <a:alpha val="31765"/>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正方形/長方形 23"/>
          <p:cNvSpPr/>
          <p:nvPr/>
        </p:nvSpPr>
        <p:spPr>
          <a:xfrm>
            <a:off x="1381992" y="135583"/>
            <a:ext cx="7109639" cy="52322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2019</a:t>
            </a: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年実態調査　看護職員の充足状況　　</a:t>
            </a:r>
            <a:endParaRPr kumimoji="1"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5" name="楕円 24"/>
          <p:cNvSpPr/>
          <p:nvPr/>
        </p:nvSpPr>
        <p:spPr>
          <a:xfrm>
            <a:off x="10366777" y="3614435"/>
            <a:ext cx="405094" cy="419289"/>
          </a:xfrm>
          <a:prstGeom prst="ellipse">
            <a:avLst/>
          </a:prstGeom>
          <a:solidFill>
            <a:srgbClr val="FF0000">
              <a:alpha val="31765"/>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正方形/長方形 1"/>
          <p:cNvSpPr/>
          <p:nvPr/>
        </p:nvSpPr>
        <p:spPr>
          <a:xfrm>
            <a:off x="9580903" y="4005811"/>
            <a:ext cx="2262158" cy="646331"/>
          </a:xfrm>
          <a:prstGeom prst="rect">
            <a:avLst/>
          </a:prstGeom>
        </p:spPr>
        <p:txBody>
          <a:bodyPr wrap="none">
            <a:spAutoFit/>
          </a:bodyPr>
          <a:lstStyle/>
          <a:p>
            <a:r>
              <a:rPr lang="ja-JP" altLang="en-US" dirty="0"/>
              <a:t>看護職員の充足が</a:t>
            </a:r>
            <a:endParaRPr lang="en-US" altLang="ja-JP" dirty="0"/>
          </a:p>
          <a:p>
            <a:r>
              <a:rPr lang="ja-JP" altLang="en-US" dirty="0"/>
              <a:t>不足だと感じる回答</a:t>
            </a:r>
          </a:p>
        </p:txBody>
      </p:sp>
      <p:sp>
        <p:nvSpPr>
          <p:cNvPr id="3" name="正方形/長方形 2"/>
          <p:cNvSpPr/>
          <p:nvPr/>
        </p:nvSpPr>
        <p:spPr>
          <a:xfrm>
            <a:off x="0" y="5934754"/>
            <a:ext cx="12192000" cy="923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ja-JP" sz="3600" b="1" dirty="0">
                <a:solidFill>
                  <a:prstClr val="black"/>
                </a:solidFill>
              </a:rPr>
              <a:t>70</a:t>
            </a:r>
            <a:r>
              <a:rPr lang="ja-JP" altLang="en-US" sz="3600" b="1" dirty="0">
                <a:solidFill>
                  <a:prstClr val="black"/>
                </a:solidFill>
              </a:rPr>
              <a:t>％超で不足感　急性期病院＞慢性期病院の傾向</a:t>
            </a:r>
            <a:endParaRPr lang="ja-JP" altLang="en-US" sz="3600" dirty="0">
              <a:solidFill>
                <a:prstClr val="black"/>
              </a:solidFill>
            </a:endParaRPr>
          </a:p>
        </p:txBody>
      </p:sp>
    </p:spTree>
    <p:extLst>
      <p:ext uri="{BB962C8B-B14F-4D97-AF65-F5344CB8AC3E}">
        <p14:creationId xmlns:p14="http://schemas.microsoft.com/office/powerpoint/2010/main" val="567401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stretch>
            <a:fillRect/>
          </a:stretch>
        </p:blipFill>
        <p:spPr>
          <a:xfrm>
            <a:off x="1146608" y="157420"/>
            <a:ext cx="9625263" cy="6870865"/>
          </a:xfrm>
          <a:prstGeom prst="rect">
            <a:avLst/>
          </a:prstGeom>
        </p:spPr>
      </p:pic>
      <p:sp>
        <p:nvSpPr>
          <p:cNvPr id="5" name="テキスト ボックス 4"/>
          <p:cNvSpPr txBox="1"/>
          <p:nvPr/>
        </p:nvSpPr>
        <p:spPr>
          <a:xfrm>
            <a:off x="3855003" y="1513551"/>
            <a:ext cx="954107"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相模原</a:t>
            </a:r>
          </a:p>
        </p:txBody>
      </p:sp>
      <p:sp>
        <p:nvSpPr>
          <p:cNvPr id="7" name="テキスト ボックス 6"/>
          <p:cNvSpPr txBox="1"/>
          <p:nvPr/>
        </p:nvSpPr>
        <p:spPr>
          <a:xfrm>
            <a:off x="3274008" y="4600804"/>
            <a:ext cx="1027667" cy="400110"/>
          </a:xfrm>
          <a:prstGeom prst="rect">
            <a:avLst/>
          </a:prstGeom>
          <a:solidFill>
            <a:srgbClr val="92D050"/>
          </a:solidFill>
        </p:spPr>
        <p:txBody>
          <a:bodyPr wrap="square" rtlCol="0">
            <a:spAutoFit/>
          </a:bodyPr>
          <a:lstStyle/>
          <a:p>
            <a:pPr algn="ctr"/>
            <a:r>
              <a:rPr kumimoji="1" lang="ja-JP" altLang="en-US" sz="2000" dirty="0">
                <a:latin typeface="ＭＳ Ｐゴシック" panose="020B0600070205080204" pitchFamily="50" charset="-128"/>
                <a:ea typeface="ＭＳ Ｐゴシック" panose="020B0600070205080204" pitchFamily="50" charset="-128"/>
              </a:rPr>
              <a:t>県　西</a:t>
            </a:r>
          </a:p>
        </p:txBody>
      </p:sp>
      <p:sp>
        <p:nvSpPr>
          <p:cNvPr id="8" name="テキスト ボックス 7"/>
          <p:cNvSpPr txBox="1"/>
          <p:nvPr/>
        </p:nvSpPr>
        <p:spPr>
          <a:xfrm>
            <a:off x="4809110" y="3833669"/>
            <a:ext cx="1210588" cy="400110"/>
          </a:xfrm>
          <a:prstGeom prst="rect">
            <a:avLst/>
          </a:prstGeom>
          <a:solidFill>
            <a:schemeClr val="accent4">
              <a:lumMod val="60000"/>
              <a:lumOff val="40000"/>
            </a:schemeClr>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湘南西部</a:t>
            </a:r>
          </a:p>
        </p:txBody>
      </p:sp>
      <p:sp>
        <p:nvSpPr>
          <p:cNvPr id="10" name="テキスト ボックス 9"/>
          <p:cNvSpPr txBox="1"/>
          <p:nvPr/>
        </p:nvSpPr>
        <p:spPr>
          <a:xfrm>
            <a:off x="5414404" y="2692637"/>
            <a:ext cx="867545"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県　央</a:t>
            </a:r>
          </a:p>
        </p:txBody>
      </p:sp>
      <p:sp>
        <p:nvSpPr>
          <p:cNvPr id="11" name="テキスト ボックス 10"/>
          <p:cNvSpPr txBox="1"/>
          <p:nvPr/>
        </p:nvSpPr>
        <p:spPr>
          <a:xfrm>
            <a:off x="6485881" y="4033724"/>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湘南東部</a:t>
            </a:r>
          </a:p>
        </p:txBody>
      </p:sp>
      <p:sp>
        <p:nvSpPr>
          <p:cNvPr id="13" name="テキスト ボックス 12"/>
          <p:cNvSpPr txBox="1"/>
          <p:nvPr/>
        </p:nvSpPr>
        <p:spPr>
          <a:xfrm>
            <a:off x="8489503" y="4912611"/>
            <a:ext cx="1595309"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横須賀・三浦</a:t>
            </a:r>
          </a:p>
        </p:txBody>
      </p:sp>
      <p:sp>
        <p:nvSpPr>
          <p:cNvPr id="14" name="テキスト ボックス 13"/>
          <p:cNvSpPr txBox="1"/>
          <p:nvPr/>
        </p:nvSpPr>
        <p:spPr>
          <a:xfrm>
            <a:off x="7878808" y="555896"/>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川崎北部</a:t>
            </a:r>
          </a:p>
        </p:txBody>
      </p:sp>
      <p:sp>
        <p:nvSpPr>
          <p:cNvPr id="15" name="テキスト ボックス 14"/>
          <p:cNvSpPr txBox="1"/>
          <p:nvPr/>
        </p:nvSpPr>
        <p:spPr>
          <a:xfrm>
            <a:off x="9089396" y="1331059"/>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川崎南部</a:t>
            </a:r>
          </a:p>
        </p:txBody>
      </p:sp>
      <p:sp>
        <p:nvSpPr>
          <p:cNvPr id="16" name="テキスト ボックス 15"/>
          <p:cNvSpPr txBox="1"/>
          <p:nvPr/>
        </p:nvSpPr>
        <p:spPr>
          <a:xfrm>
            <a:off x="7696469" y="2101447"/>
            <a:ext cx="867545"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横　浜</a:t>
            </a:r>
          </a:p>
        </p:txBody>
      </p:sp>
      <p:sp>
        <p:nvSpPr>
          <p:cNvPr id="19" name="楕円 18"/>
          <p:cNvSpPr/>
          <p:nvPr/>
        </p:nvSpPr>
        <p:spPr>
          <a:xfrm>
            <a:off x="8134508" y="4990156"/>
            <a:ext cx="1790299" cy="1790299"/>
          </a:xfrm>
          <a:prstGeom prst="ellipse">
            <a:avLst/>
          </a:prstGeom>
          <a:solidFill>
            <a:srgbClr val="FF0000">
              <a:alpha val="3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4586584" y="3422568"/>
            <a:ext cx="1632754" cy="1567588"/>
          </a:xfrm>
          <a:prstGeom prst="ellipse">
            <a:avLst/>
          </a:prstGeom>
          <a:solidFill>
            <a:srgbClr val="FF0000">
              <a:alpha val="3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8304888" y="993908"/>
            <a:ext cx="906230" cy="897165"/>
          </a:xfrm>
          <a:prstGeom prst="ellipse">
            <a:avLst/>
          </a:prstGeom>
          <a:solidFill>
            <a:srgbClr val="FF0000">
              <a:alpha val="3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7626042" y="2527003"/>
            <a:ext cx="1008398" cy="912258"/>
          </a:xfrm>
          <a:prstGeom prst="ellipse">
            <a:avLst/>
          </a:prstGeom>
          <a:solidFill>
            <a:srgbClr val="FF0000">
              <a:alpha val="3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019805" y="157420"/>
            <a:ext cx="7109639" cy="523220"/>
          </a:xfrm>
          <a:prstGeom prst="rect">
            <a:avLst/>
          </a:prstGeom>
          <a:solidFill>
            <a:schemeClr val="bg1"/>
          </a:solidFill>
        </p:spPr>
        <p:txBody>
          <a:bodyPr wrap="none">
            <a:spAutoFit/>
          </a:bodyPr>
          <a:lstStyle/>
          <a:p>
            <a:r>
              <a:rPr lang="en-US" altLang="ja-JP" sz="2800" b="1" dirty="0">
                <a:solidFill>
                  <a:prstClr val="black"/>
                </a:solidFill>
              </a:rPr>
              <a:t>2019</a:t>
            </a:r>
            <a:r>
              <a:rPr lang="ja-JP" altLang="en-US" sz="2800" b="1" dirty="0">
                <a:solidFill>
                  <a:prstClr val="black"/>
                </a:solidFill>
              </a:rPr>
              <a:t>年実態調査</a:t>
            </a:r>
            <a:r>
              <a:rPr lang="ja-JP" altLang="en-US" sz="2800" b="1" dirty="0"/>
              <a:t>　看護職員の採用困難感　</a:t>
            </a:r>
            <a:endParaRPr lang="ja-JP" altLang="en-US" sz="2800" dirty="0"/>
          </a:p>
        </p:txBody>
      </p:sp>
      <p:sp>
        <p:nvSpPr>
          <p:cNvPr id="25" name="楕円 24"/>
          <p:cNvSpPr/>
          <p:nvPr/>
        </p:nvSpPr>
        <p:spPr>
          <a:xfrm>
            <a:off x="1943941" y="3504000"/>
            <a:ext cx="1632754" cy="1567588"/>
          </a:xfrm>
          <a:prstGeom prst="ellipse">
            <a:avLst/>
          </a:prstGeom>
          <a:solidFill>
            <a:srgbClr val="FF0000">
              <a:alpha val="3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10366777" y="3614435"/>
            <a:ext cx="405094" cy="419289"/>
          </a:xfrm>
          <a:prstGeom prst="ellipse">
            <a:avLst/>
          </a:prstGeom>
          <a:solidFill>
            <a:srgbClr val="FF0000">
              <a:alpha val="31765"/>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正方形/長方形 25"/>
          <p:cNvSpPr/>
          <p:nvPr/>
        </p:nvSpPr>
        <p:spPr>
          <a:xfrm>
            <a:off x="9580903" y="4005811"/>
            <a:ext cx="2262158" cy="646331"/>
          </a:xfrm>
          <a:prstGeom prst="rect">
            <a:avLst/>
          </a:prstGeom>
        </p:spPr>
        <p:txBody>
          <a:bodyPr wrap="none">
            <a:spAutoFit/>
          </a:bodyPr>
          <a:lstStyle/>
          <a:p>
            <a:r>
              <a:rPr lang="ja-JP" altLang="en-US" dirty="0"/>
              <a:t>看護職員の採用困難</a:t>
            </a:r>
            <a:endParaRPr lang="en-US" altLang="ja-JP" dirty="0"/>
          </a:p>
          <a:p>
            <a:r>
              <a:rPr lang="ja-JP" altLang="en-US" dirty="0"/>
              <a:t>を感じる回答</a:t>
            </a:r>
          </a:p>
        </p:txBody>
      </p:sp>
      <p:sp>
        <p:nvSpPr>
          <p:cNvPr id="27" name="正方形/長方形 26"/>
          <p:cNvSpPr/>
          <p:nvPr/>
        </p:nvSpPr>
        <p:spPr>
          <a:xfrm>
            <a:off x="0" y="5811238"/>
            <a:ext cx="12192000" cy="1046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ja-JP" altLang="en-US" sz="3600" b="1" dirty="0">
                <a:solidFill>
                  <a:prstClr val="black"/>
                </a:solidFill>
              </a:rPr>
              <a:t>県西・横須賀三浦で特に強く、慢性期病院ほど困難が強い</a:t>
            </a:r>
          </a:p>
        </p:txBody>
      </p:sp>
    </p:spTree>
    <p:extLst>
      <p:ext uri="{BB962C8B-B14F-4D97-AF65-F5344CB8AC3E}">
        <p14:creationId xmlns:p14="http://schemas.microsoft.com/office/powerpoint/2010/main" val="252403890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イリオ+SegoeUIの最強コンビネーション">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18949</TotalTime>
  <Words>4600</Words>
  <Application>Microsoft Office PowerPoint</Application>
  <PresentationFormat>ワイド画面</PresentationFormat>
  <Paragraphs>500</Paragraphs>
  <Slides>44</Slides>
  <Notes>22</Notes>
  <HiddenSlides>5</HiddenSlides>
  <MMClips>0</MMClips>
  <ScaleCrop>false</ScaleCrop>
  <HeadingPairs>
    <vt:vector size="6" baseType="variant">
      <vt:variant>
        <vt:lpstr>使用されているフォント</vt:lpstr>
      </vt:variant>
      <vt:variant>
        <vt:i4>14</vt:i4>
      </vt:variant>
      <vt:variant>
        <vt:lpstr>テーマ</vt:lpstr>
      </vt:variant>
      <vt:variant>
        <vt:i4>3</vt:i4>
      </vt:variant>
      <vt:variant>
        <vt:lpstr>スライド タイトル</vt:lpstr>
      </vt:variant>
      <vt:variant>
        <vt:i4>44</vt:i4>
      </vt:variant>
    </vt:vector>
  </HeadingPairs>
  <TitlesOfParts>
    <vt:vector size="61" baseType="lpstr">
      <vt:lpstr>BIZ UDPゴシック</vt:lpstr>
      <vt:lpstr>HGP創英角ｺﾞｼｯｸUB</vt:lpstr>
      <vt:lpstr>HGS創英ﾌﾟﾚｾﾞﾝｽEB</vt:lpstr>
      <vt:lpstr>HG丸ｺﾞｼｯｸM-PRO</vt:lpstr>
      <vt:lpstr>Meiryo UI</vt:lpstr>
      <vt:lpstr>ＭＳ Ｐゴシック</vt:lpstr>
      <vt:lpstr>ＭＳ Ｐ明朝</vt:lpstr>
      <vt:lpstr>ＭＳ 明朝</vt:lpstr>
      <vt:lpstr>游ゴシック</vt:lpstr>
      <vt:lpstr>游ゴシック Light</vt:lpstr>
      <vt:lpstr>Arial</vt:lpstr>
      <vt:lpstr>Calibri</vt:lpstr>
      <vt:lpstr>Segoe UI</vt:lpstr>
      <vt:lpstr>Wingdings</vt:lpstr>
      <vt:lpstr>Office テーマ</vt:lpstr>
      <vt:lpstr>1_Office テーマ</vt:lpstr>
      <vt:lpstr>1_Office ​​テーマ</vt:lpstr>
      <vt:lpstr> インフォメーションイクスチェンジ41 「かながわ地域看護師」育成システムの構築 多機関連携による地域包括ケアの推進力となる 看護師育成</vt:lpstr>
      <vt:lpstr>第29回日本看護管理学会学術集会 利益相反の開示 筆頭発表者：竹村 華織</vt:lpstr>
      <vt:lpstr>PowerPoint プレゼンテーション</vt:lpstr>
      <vt:lpstr>事業化　足掛け9年 のべ874人の「ちから」の結集</vt:lpstr>
      <vt:lpstr>2040年　変化する地域包括ケアを実行できる看護師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2019年実態調査　出向システムへの成果期待</vt:lpstr>
      <vt:lpstr>PowerPoint プレゼンテーション</vt:lpstr>
      <vt:lpstr>2019年実態調査　モデル支援事業への参画意思</vt:lpstr>
      <vt:lpstr>2019年実態調査　出向事業への障壁　上位の問題　</vt:lpstr>
      <vt:lpstr>皆のニーズを形にすること　啓発の継続と成果の共有</vt:lpstr>
      <vt:lpstr>かながわ地域看護師事業化までの道のり</vt:lpstr>
      <vt:lpstr>何故かながわ地域看護師？</vt:lpstr>
      <vt:lpstr>かながわ地域看護師とは</vt:lpstr>
      <vt:lpstr>かながわ地域看護師の目的</vt:lpstr>
      <vt:lpstr>取り組みの経緯</vt:lpstr>
      <vt:lpstr>これからに向けて</vt:lpstr>
      <vt:lpstr>PowerPoint プレゼンテーション</vt:lpstr>
      <vt:lpstr>かながわ地域看護師事業 参画の経緯</vt:lpstr>
      <vt:lpstr>両病院の背景</vt:lpstr>
      <vt:lpstr>病院所在地の位置関係</vt:lpstr>
      <vt:lpstr>かながわ地域看護師事業モデルケース発表会 アンケート結果について</vt:lpstr>
      <vt:lpstr>発表内容について（全般）</vt:lpstr>
      <vt:lpstr>発表内容から得られたこと</vt:lpstr>
      <vt:lpstr>実践活用度</vt:lpstr>
      <vt:lpstr>感想や意見、今後の出向研修に対する ご希望について</vt:lpstr>
      <vt:lpstr>取り組みの意義</vt:lpstr>
      <vt:lpstr>取り組みの効果を測るデータの検討（ディンクルデータ</vt:lpstr>
      <vt:lpstr>PowerPoint プレゼンテーション</vt:lpstr>
      <vt:lpstr>参加の経緯</vt:lpstr>
      <vt:lpstr>デモ事業開始までの経緯</vt:lpstr>
      <vt:lpstr>出向者の概要</vt:lpstr>
      <vt:lpstr>出向を終えて得たもの</vt:lpstr>
      <vt:lpstr>キャリア形成の有効な機会として</vt:lpstr>
      <vt:lpstr>この事業への期待</vt:lpstr>
      <vt:lpstr> 「養成型」 ５年間のプログラムを提示したうえで採用  　</vt:lpstr>
      <vt:lpstr>PowerPoint プレゼンテーション</vt:lpstr>
      <vt:lpstr>PowerPoint プレゼンテーション</vt:lpstr>
      <vt:lpstr>PowerPoint プレゼンテーション</vt:lpstr>
      <vt:lpstr>かながわ地域看護師養成ガイド</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「かながわ地域看護師」活動報告  報告１ 取組みが補助金制度に至るまで</dc:title>
  <dc:creator>zghr191011L</dc:creator>
  <cp:lastModifiedBy>USER03</cp:lastModifiedBy>
  <cp:revision>63</cp:revision>
  <cp:lastPrinted>2025-08-15T10:40:34Z</cp:lastPrinted>
  <dcterms:created xsi:type="dcterms:W3CDTF">2025-08-05T03:56:28Z</dcterms:created>
  <dcterms:modified xsi:type="dcterms:W3CDTF">2025-08-20T04:35:54Z</dcterms:modified>
</cp:coreProperties>
</file>